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8" r:id="rId4"/>
    <p:sldId id="277" r:id="rId5"/>
    <p:sldId id="279" r:id="rId6"/>
    <p:sldId id="258" r:id="rId7"/>
    <p:sldId id="289" r:id="rId8"/>
    <p:sldId id="280" r:id="rId9"/>
    <p:sldId id="287" r:id="rId10"/>
    <p:sldId id="283" r:id="rId11"/>
    <p:sldId id="284" r:id="rId12"/>
    <p:sldId id="281" r:id="rId13"/>
    <p:sldId id="282" r:id="rId14"/>
    <p:sldId id="285" r:id="rId15"/>
    <p:sldId id="286" r:id="rId16"/>
    <p:sldId id="275" r:id="rId17"/>
    <p:sldId id="267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B0810"/>
    <a:srgbClr val="C9C9C9"/>
    <a:srgbClr val="E0E0E0"/>
    <a:srgbClr val="C1020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639" autoAdjust="0"/>
    <p:restoredTop sz="96187" autoAdjust="0"/>
  </p:normalViewPr>
  <p:slideViewPr>
    <p:cSldViewPr>
      <p:cViewPr>
        <p:scale>
          <a:sx n="74" d="100"/>
          <a:sy n="74" d="100"/>
        </p:scale>
        <p:origin x="-117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348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89ED04-4B52-4FA4-9BB4-6D0E3F592984}" type="doc">
      <dgm:prSet loTypeId="urn:microsoft.com/office/officeart/2005/8/layout/hList9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710954F0-0305-48A4-8472-B89822944A65}">
      <dgm:prSet phldrT="[文本]"/>
      <dgm:spPr/>
      <dgm:t>
        <a:bodyPr/>
        <a:lstStyle/>
        <a:p>
          <a:r>
            <a:rPr lang="zh-CN" altLang="en-US" b="0" i="0" dirty="0" smtClean="0">
              <a:latin typeface="华文细黑"/>
              <a:ea typeface="华文细黑"/>
              <a:cs typeface="华文细黑"/>
            </a:rPr>
            <a:t>教学体会</a:t>
          </a:r>
          <a:endParaRPr lang="en-US" altLang="zh-CN" b="0" i="0" dirty="0" smtClean="0">
            <a:latin typeface="华文细黑"/>
            <a:ea typeface="华文细黑"/>
            <a:cs typeface="华文细黑"/>
          </a:endParaRPr>
        </a:p>
      </dgm:t>
    </dgm:pt>
    <dgm:pt modelId="{D4994E5C-D1F5-4EB2-893A-05C838736328}">
      <dgm:prSet phldrT="[文本]"/>
      <dgm:spPr/>
      <dgm:t>
        <a:bodyPr/>
        <a:lstStyle/>
        <a:p>
          <a:r>
            <a:rPr lang="zh-CN" altLang="en-US" b="0" i="0" dirty="0" smtClean="0">
              <a:latin typeface="华文细黑"/>
              <a:ea typeface="华文细黑"/>
              <a:cs typeface="华文细黑"/>
            </a:rPr>
            <a:t>教学视频</a:t>
          </a:r>
          <a:endParaRPr lang="en-US" altLang="zh-CN" b="0" i="0" dirty="0" smtClean="0">
            <a:latin typeface="华文细黑"/>
            <a:ea typeface="华文细黑"/>
            <a:cs typeface="华文细黑"/>
          </a:endParaRPr>
        </a:p>
      </dgm:t>
    </dgm:pt>
    <dgm:pt modelId="{5231E050-2779-487E-AFB4-D87AE285AF9B}">
      <dgm:prSet phldrT="[文本]"/>
      <dgm:spPr/>
      <dgm:t>
        <a:bodyPr/>
        <a:lstStyle/>
        <a:p>
          <a:r>
            <a:rPr lang="zh-CN" altLang="en-US" b="0" i="0" dirty="0" smtClean="0">
              <a:latin typeface="华文细黑"/>
              <a:ea typeface="华文细黑"/>
              <a:cs typeface="华文细黑"/>
            </a:rPr>
            <a:t>教学资源</a:t>
          </a:r>
          <a:endParaRPr lang="en-US" altLang="zh-CN" b="0" i="0" dirty="0" smtClean="0">
            <a:latin typeface="华文细黑"/>
            <a:ea typeface="华文细黑"/>
            <a:cs typeface="华文细黑"/>
          </a:endParaRPr>
        </a:p>
      </dgm:t>
    </dgm:pt>
    <dgm:pt modelId="{6C8EB1BC-7E91-4E46-9383-3535BE2BBF11}">
      <dgm:prSet phldrT="[文本]"/>
      <dgm:spPr/>
      <dgm:t>
        <a:bodyPr/>
        <a:lstStyle/>
        <a:p>
          <a:r>
            <a:rPr lang="zh-CN" altLang="en-US" b="0" i="0" dirty="0" smtClean="0">
              <a:latin typeface="华文细黑"/>
              <a:ea typeface="华文细黑"/>
              <a:cs typeface="华文细黑"/>
            </a:rPr>
            <a:t>教学方法</a:t>
          </a:r>
          <a:endParaRPr lang="en-US" altLang="zh-CN" b="0" i="0" dirty="0" smtClean="0">
            <a:latin typeface="华文细黑"/>
            <a:ea typeface="华文细黑"/>
            <a:cs typeface="华文细黑"/>
          </a:endParaRPr>
        </a:p>
      </dgm:t>
    </dgm:pt>
    <dgm:pt modelId="{F293A5D9-3044-4E39-823C-F1722732986C}">
      <dgm:prSet phldrT="[文本]"/>
      <dgm:spPr/>
      <dgm:t>
        <a:bodyPr/>
        <a:lstStyle/>
        <a:p>
          <a:r>
            <a:rPr lang="zh-CN" altLang="en-US" b="0" i="0" dirty="0" smtClean="0">
              <a:latin typeface="华文细黑"/>
              <a:ea typeface="华文细黑"/>
              <a:cs typeface="华文细黑"/>
            </a:rPr>
            <a:t>教学理念</a:t>
          </a:r>
          <a:endParaRPr lang="zh-CN" altLang="en-US" b="0" i="0" dirty="0">
            <a:latin typeface="华文细黑"/>
            <a:ea typeface="华文细黑"/>
            <a:cs typeface="华文细黑"/>
          </a:endParaRPr>
        </a:p>
      </dgm:t>
    </dgm:pt>
    <dgm:pt modelId="{8083159F-F1F5-4A8C-B4F6-960898C768F7}">
      <dgm:prSet phldrT="[文本]"/>
      <dgm:spPr/>
      <dgm:t>
        <a:bodyPr/>
        <a:lstStyle/>
        <a:p>
          <a:r>
            <a:rPr lang="zh-CN" altLang="en-US" b="0" i="0" dirty="0" smtClean="0">
              <a:latin typeface="华文细黑"/>
              <a:ea typeface="华文细黑"/>
              <a:cs typeface="华文细黑"/>
            </a:rPr>
            <a:t>教学方法</a:t>
          </a:r>
          <a:endParaRPr lang="zh-CN" altLang="en-US" b="0" i="0" dirty="0">
            <a:latin typeface="华文细黑"/>
            <a:ea typeface="华文细黑"/>
            <a:cs typeface="华文细黑"/>
          </a:endParaRPr>
        </a:p>
      </dgm:t>
    </dgm:pt>
    <dgm:pt modelId="{7F720DE5-54CF-4787-8CCB-99D6F95C4440}" type="sibTrans" cxnId="{64B8E3C6-43A6-487A-83C2-CF25E9CCD8D8}">
      <dgm:prSet/>
      <dgm:spPr/>
      <dgm:t>
        <a:bodyPr/>
        <a:lstStyle/>
        <a:p>
          <a:endParaRPr lang="zh-CN" altLang="en-US" b="0" i="0">
            <a:latin typeface="华文细黑"/>
            <a:ea typeface="华文细黑"/>
            <a:cs typeface="华文细黑"/>
          </a:endParaRPr>
        </a:p>
      </dgm:t>
    </dgm:pt>
    <dgm:pt modelId="{D9FB9137-8C4D-42FA-8E64-735172908C9B}" type="parTrans" cxnId="{64B8E3C6-43A6-487A-83C2-CF25E9CCD8D8}">
      <dgm:prSet/>
      <dgm:spPr/>
      <dgm:t>
        <a:bodyPr/>
        <a:lstStyle/>
        <a:p>
          <a:endParaRPr lang="zh-CN" altLang="en-US" b="0" i="0">
            <a:latin typeface="华文细黑"/>
            <a:ea typeface="华文细黑"/>
            <a:cs typeface="华文细黑"/>
          </a:endParaRPr>
        </a:p>
      </dgm:t>
    </dgm:pt>
    <dgm:pt modelId="{D237C93A-F4F5-4D0E-8586-FD9033D208BB}" type="sibTrans" cxnId="{8503C098-65AB-464E-B70A-9430CF6A22B2}">
      <dgm:prSet/>
      <dgm:spPr/>
      <dgm:t>
        <a:bodyPr/>
        <a:lstStyle/>
        <a:p>
          <a:endParaRPr lang="zh-CN" altLang="en-US" b="0" i="0">
            <a:latin typeface="华文细黑"/>
            <a:ea typeface="华文细黑"/>
            <a:cs typeface="华文细黑"/>
          </a:endParaRPr>
        </a:p>
      </dgm:t>
    </dgm:pt>
    <dgm:pt modelId="{59BBC6CC-E7B8-43D2-8324-C0BA1D240A88}" type="parTrans" cxnId="{8503C098-65AB-464E-B70A-9430CF6A22B2}">
      <dgm:prSet/>
      <dgm:spPr/>
      <dgm:t>
        <a:bodyPr/>
        <a:lstStyle/>
        <a:p>
          <a:endParaRPr lang="zh-CN" altLang="en-US" b="0" i="0">
            <a:latin typeface="华文细黑"/>
            <a:ea typeface="华文细黑"/>
            <a:cs typeface="华文细黑"/>
          </a:endParaRPr>
        </a:p>
      </dgm:t>
    </dgm:pt>
    <dgm:pt modelId="{06BDDD78-A5BC-43C9-8EFC-7EE9C2F0FBAD}" type="sibTrans" cxnId="{F6747116-1388-4920-9F48-055949F09C8C}">
      <dgm:prSet/>
      <dgm:spPr/>
      <dgm:t>
        <a:bodyPr/>
        <a:lstStyle/>
        <a:p>
          <a:endParaRPr lang="zh-CN" altLang="en-US" b="0" i="0">
            <a:latin typeface="华文细黑"/>
            <a:ea typeface="华文细黑"/>
            <a:cs typeface="华文细黑"/>
          </a:endParaRPr>
        </a:p>
      </dgm:t>
    </dgm:pt>
    <dgm:pt modelId="{1AF061C5-7748-4465-84BE-A1557DA96901}" type="parTrans" cxnId="{F6747116-1388-4920-9F48-055949F09C8C}">
      <dgm:prSet/>
      <dgm:spPr/>
      <dgm:t>
        <a:bodyPr/>
        <a:lstStyle/>
        <a:p>
          <a:endParaRPr lang="zh-CN" altLang="en-US" b="0" i="0">
            <a:latin typeface="华文细黑"/>
            <a:ea typeface="华文细黑"/>
            <a:cs typeface="华文细黑"/>
          </a:endParaRPr>
        </a:p>
      </dgm:t>
    </dgm:pt>
    <dgm:pt modelId="{B34E3572-EBCD-4AAA-BB17-B94986907CF0}" type="sibTrans" cxnId="{0EF45EC3-1AD9-4CCE-8614-81BD49FFCF0F}">
      <dgm:prSet/>
      <dgm:spPr/>
      <dgm:t>
        <a:bodyPr/>
        <a:lstStyle/>
        <a:p>
          <a:endParaRPr lang="zh-CN" altLang="en-US" b="0" i="0">
            <a:latin typeface="华文细黑"/>
            <a:ea typeface="华文细黑"/>
            <a:cs typeface="华文细黑"/>
          </a:endParaRPr>
        </a:p>
      </dgm:t>
    </dgm:pt>
    <dgm:pt modelId="{32A3E20D-032A-4F6D-886C-F47A618A2456}" type="parTrans" cxnId="{0EF45EC3-1AD9-4CCE-8614-81BD49FFCF0F}">
      <dgm:prSet/>
      <dgm:spPr/>
      <dgm:t>
        <a:bodyPr/>
        <a:lstStyle/>
        <a:p>
          <a:endParaRPr lang="zh-CN" altLang="en-US" b="0" i="0">
            <a:latin typeface="华文细黑"/>
            <a:ea typeface="华文细黑"/>
            <a:cs typeface="华文细黑"/>
          </a:endParaRPr>
        </a:p>
      </dgm:t>
    </dgm:pt>
    <dgm:pt modelId="{5C6C4241-521D-465C-9840-B2A31145B852}" type="sibTrans" cxnId="{ADACE50F-A7C5-4700-B596-75892ECE561C}">
      <dgm:prSet/>
      <dgm:spPr/>
      <dgm:t>
        <a:bodyPr/>
        <a:lstStyle/>
        <a:p>
          <a:endParaRPr lang="zh-CN" altLang="en-US" b="0" i="0">
            <a:latin typeface="华文细黑"/>
            <a:ea typeface="华文细黑"/>
            <a:cs typeface="华文细黑"/>
          </a:endParaRPr>
        </a:p>
      </dgm:t>
    </dgm:pt>
    <dgm:pt modelId="{4C2403CC-FE01-41DA-AB68-C1EE51F90A8F}" type="parTrans" cxnId="{ADACE50F-A7C5-4700-B596-75892ECE561C}">
      <dgm:prSet/>
      <dgm:spPr/>
      <dgm:t>
        <a:bodyPr/>
        <a:lstStyle/>
        <a:p>
          <a:endParaRPr lang="zh-CN" altLang="en-US" b="0" i="0">
            <a:latin typeface="华文细黑"/>
            <a:ea typeface="华文细黑"/>
            <a:cs typeface="华文细黑"/>
          </a:endParaRPr>
        </a:p>
      </dgm:t>
    </dgm:pt>
    <dgm:pt modelId="{5E0D1F20-88B1-4643-B545-2E1C8731A801}" type="sibTrans" cxnId="{AC8B6F0D-ACE2-4FAF-A1F4-D8D43B3CCDB3}">
      <dgm:prSet/>
      <dgm:spPr/>
      <dgm:t>
        <a:bodyPr/>
        <a:lstStyle/>
        <a:p>
          <a:endParaRPr lang="zh-CN" altLang="en-US" b="0" i="0">
            <a:latin typeface="华文细黑"/>
            <a:ea typeface="华文细黑"/>
            <a:cs typeface="华文细黑"/>
          </a:endParaRPr>
        </a:p>
      </dgm:t>
    </dgm:pt>
    <dgm:pt modelId="{DA29BD5B-24DE-465F-BDFF-E423183F357C}" type="parTrans" cxnId="{AC8B6F0D-ACE2-4FAF-A1F4-D8D43B3CCDB3}">
      <dgm:prSet/>
      <dgm:spPr/>
      <dgm:t>
        <a:bodyPr/>
        <a:lstStyle/>
        <a:p>
          <a:endParaRPr lang="zh-CN" altLang="en-US" b="0" i="0">
            <a:latin typeface="华文细黑"/>
            <a:ea typeface="华文细黑"/>
            <a:cs typeface="华文细黑"/>
          </a:endParaRPr>
        </a:p>
      </dgm:t>
    </dgm:pt>
    <dgm:pt modelId="{9E25EBC2-F025-410A-A134-5C81A0921748}">
      <dgm:prSet phldrT="[文本]"/>
      <dgm:spPr/>
      <dgm:t>
        <a:bodyPr/>
        <a:lstStyle/>
        <a:p>
          <a:r>
            <a:rPr lang="zh-CN" altLang="en-US" b="0" i="0" dirty="0" smtClean="0">
              <a:latin typeface="华文细黑"/>
              <a:ea typeface="华文细黑"/>
              <a:cs typeface="华文细黑"/>
            </a:rPr>
            <a:t>课时分配</a:t>
          </a:r>
          <a:endParaRPr lang="zh-CN" altLang="en-US" b="0" i="0" dirty="0">
            <a:latin typeface="华文细黑"/>
            <a:ea typeface="华文细黑"/>
            <a:cs typeface="华文细黑"/>
          </a:endParaRPr>
        </a:p>
      </dgm:t>
    </dgm:pt>
    <dgm:pt modelId="{4B9DE2FE-D4D6-4DFA-ADD6-B178FAA8B81F}">
      <dgm:prSet phldrT="[文本]"/>
      <dgm:spPr/>
      <dgm:t>
        <a:bodyPr/>
        <a:lstStyle/>
        <a:p>
          <a:r>
            <a:rPr lang="zh-CN" altLang="en-US" b="0" i="0" dirty="0" smtClean="0">
              <a:latin typeface="华文细黑"/>
              <a:ea typeface="华文细黑"/>
              <a:cs typeface="华文细黑"/>
            </a:rPr>
            <a:t>授课计划</a:t>
          </a:r>
          <a:endParaRPr lang="zh-CN" altLang="en-US" b="0" i="0" dirty="0">
            <a:latin typeface="华文细黑"/>
            <a:ea typeface="华文细黑"/>
            <a:cs typeface="华文细黑"/>
          </a:endParaRPr>
        </a:p>
      </dgm:t>
    </dgm:pt>
    <dgm:pt modelId="{95F76181-788B-49F4-B12E-47548F1A065D}">
      <dgm:prSet phldrT="[文本]"/>
      <dgm:spPr/>
      <dgm:t>
        <a:bodyPr/>
        <a:lstStyle/>
        <a:p>
          <a:r>
            <a:rPr lang="zh-CN" altLang="en-US" b="0" i="0" dirty="0" smtClean="0">
              <a:latin typeface="华文细黑"/>
              <a:ea typeface="华文细黑"/>
              <a:cs typeface="华文细黑"/>
            </a:rPr>
            <a:t>工作页</a:t>
          </a:r>
          <a:endParaRPr lang="zh-CN" altLang="en-US" b="0" i="0" dirty="0">
            <a:latin typeface="华文细黑"/>
            <a:ea typeface="华文细黑"/>
            <a:cs typeface="华文细黑"/>
          </a:endParaRPr>
        </a:p>
      </dgm:t>
    </dgm:pt>
    <dgm:pt modelId="{F38507FD-DABF-4A34-865A-0573D6559602}">
      <dgm:prSet phldrT="[文本]"/>
      <dgm:spPr/>
      <dgm:t>
        <a:bodyPr/>
        <a:lstStyle/>
        <a:p>
          <a:r>
            <a:rPr lang="zh-CN" altLang="en-US" b="0" i="0" dirty="0" smtClean="0">
              <a:latin typeface="华文细黑"/>
              <a:ea typeface="华文细黑"/>
              <a:cs typeface="华文细黑"/>
            </a:rPr>
            <a:t>客户委托</a:t>
          </a:r>
          <a:endParaRPr lang="zh-CN" altLang="en-US" b="0" i="0" dirty="0">
            <a:latin typeface="华文细黑"/>
            <a:ea typeface="华文细黑"/>
            <a:cs typeface="华文细黑"/>
          </a:endParaRPr>
        </a:p>
      </dgm:t>
    </dgm:pt>
    <dgm:pt modelId="{93E64C89-6088-4DAD-806F-B172783813D2}">
      <dgm:prSet phldrT="[文本]"/>
      <dgm:spPr/>
      <dgm:t>
        <a:bodyPr/>
        <a:lstStyle/>
        <a:p>
          <a:r>
            <a:rPr lang="zh-CN" altLang="en-US" b="0" i="0" dirty="0" smtClean="0">
              <a:latin typeface="华文细黑"/>
              <a:ea typeface="华文细黑"/>
              <a:cs typeface="华文细黑"/>
            </a:rPr>
            <a:t>学习领域</a:t>
          </a:r>
          <a:endParaRPr lang="en-US" altLang="zh-CN" b="0" i="0" dirty="0" smtClean="0">
            <a:latin typeface="华文细黑"/>
            <a:ea typeface="华文细黑"/>
            <a:cs typeface="华文细黑"/>
          </a:endParaRPr>
        </a:p>
      </dgm:t>
    </dgm:pt>
    <dgm:pt modelId="{CCBF51C9-F824-4D3C-949B-6CDDFDC8F6B6}">
      <dgm:prSet phldrT="[文本]"/>
      <dgm:spPr/>
      <dgm:t>
        <a:bodyPr/>
        <a:lstStyle/>
        <a:p>
          <a:r>
            <a:rPr lang="zh-CN" altLang="en-US" b="0" i="0" dirty="0" smtClean="0">
              <a:latin typeface="华文细黑"/>
              <a:ea typeface="华文细黑"/>
              <a:cs typeface="华文细黑"/>
            </a:rPr>
            <a:t>教学文件</a:t>
          </a:r>
          <a:endParaRPr lang="zh-CN" altLang="en-US" b="0" i="0" dirty="0">
            <a:latin typeface="华文细黑"/>
            <a:ea typeface="华文细黑"/>
            <a:cs typeface="华文细黑"/>
          </a:endParaRPr>
        </a:p>
      </dgm:t>
    </dgm:pt>
    <dgm:pt modelId="{FC3AB201-42C6-4977-B026-0081E5D46A4E}" type="sibTrans" cxnId="{683D6598-835C-40E0-913B-8ACD6BB5DAAA}">
      <dgm:prSet/>
      <dgm:spPr/>
      <dgm:t>
        <a:bodyPr/>
        <a:lstStyle/>
        <a:p>
          <a:endParaRPr lang="zh-CN" altLang="en-US" b="0" i="0">
            <a:latin typeface="华文细黑"/>
            <a:ea typeface="华文细黑"/>
            <a:cs typeface="华文细黑"/>
          </a:endParaRPr>
        </a:p>
      </dgm:t>
    </dgm:pt>
    <dgm:pt modelId="{E1525230-310B-44C6-9870-BD2DD27B265F}" type="parTrans" cxnId="{683D6598-835C-40E0-913B-8ACD6BB5DAAA}">
      <dgm:prSet/>
      <dgm:spPr/>
      <dgm:t>
        <a:bodyPr/>
        <a:lstStyle/>
        <a:p>
          <a:endParaRPr lang="zh-CN" altLang="en-US" b="0" i="0">
            <a:latin typeface="华文细黑"/>
            <a:ea typeface="华文细黑"/>
            <a:cs typeface="华文细黑"/>
          </a:endParaRPr>
        </a:p>
      </dgm:t>
    </dgm:pt>
    <dgm:pt modelId="{555DB911-6510-40C8-97AC-4CC7D67D0C2D}" type="sibTrans" cxnId="{CFBF98C0-17AB-4C65-A257-C261F807F316}">
      <dgm:prSet/>
      <dgm:spPr/>
      <dgm:t>
        <a:bodyPr/>
        <a:lstStyle/>
        <a:p>
          <a:endParaRPr lang="zh-CN" altLang="en-US" b="0" i="0">
            <a:latin typeface="华文细黑"/>
            <a:ea typeface="华文细黑"/>
            <a:cs typeface="华文细黑"/>
          </a:endParaRPr>
        </a:p>
      </dgm:t>
    </dgm:pt>
    <dgm:pt modelId="{2AE0A289-9B28-47ED-8741-EA4A4053A83C}" type="parTrans" cxnId="{CFBF98C0-17AB-4C65-A257-C261F807F316}">
      <dgm:prSet/>
      <dgm:spPr/>
      <dgm:t>
        <a:bodyPr/>
        <a:lstStyle/>
        <a:p>
          <a:endParaRPr lang="zh-CN" altLang="en-US" b="0" i="0">
            <a:latin typeface="华文细黑"/>
            <a:ea typeface="华文细黑"/>
            <a:cs typeface="华文细黑"/>
          </a:endParaRPr>
        </a:p>
      </dgm:t>
    </dgm:pt>
    <dgm:pt modelId="{E05E8C63-F355-4E49-B0AD-D16D5F1671B6}" type="sibTrans" cxnId="{DE73766C-891D-4986-9C0A-B4C77AA448B4}">
      <dgm:prSet/>
      <dgm:spPr/>
      <dgm:t>
        <a:bodyPr/>
        <a:lstStyle/>
        <a:p>
          <a:endParaRPr lang="zh-CN" altLang="en-US" b="0" i="0">
            <a:latin typeface="华文细黑"/>
            <a:ea typeface="华文细黑"/>
            <a:cs typeface="华文细黑"/>
          </a:endParaRPr>
        </a:p>
      </dgm:t>
    </dgm:pt>
    <dgm:pt modelId="{9C774334-4307-4E4F-B78D-55C52FAEB29A}" type="parTrans" cxnId="{DE73766C-891D-4986-9C0A-B4C77AA448B4}">
      <dgm:prSet/>
      <dgm:spPr/>
      <dgm:t>
        <a:bodyPr/>
        <a:lstStyle/>
        <a:p>
          <a:endParaRPr lang="zh-CN" altLang="en-US" b="0" i="0">
            <a:latin typeface="华文细黑"/>
            <a:ea typeface="华文细黑"/>
            <a:cs typeface="华文细黑"/>
          </a:endParaRPr>
        </a:p>
      </dgm:t>
    </dgm:pt>
    <dgm:pt modelId="{DC068DB6-381E-429E-B8F3-DFC83791531D}" type="sibTrans" cxnId="{CF8E1346-D176-4708-AFD4-36C9A3C83B8B}">
      <dgm:prSet/>
      <dgm:spPr/>
      <dgm:t>
        <a:bodyPr/>
        <a:lstStyle/>
        <a:p>
          <a:endParaRPr lang="zh-CN" altLang="en-US" b="0" i="0">
            <a:latin typeface="华文细黑"/>
            <a:ea typeface="华文细黑"/>
            <a:cs typeface="华文细黑"/>
          </a:endParaRPr>
        </a:p>
      </dgm:t>
    </dgm:pt>
    <dgm:pt modelId="{8DFD08EF-6512-400C-A56A-9147A20C9E56}" type="parTrans" cxnId="{CF8E1346-D176-4708-AFD4-36C9A3C83B8B}">
      <dgm:prSet/>
      <dgm:spPr/>
      <dgm:t>
        <a:bodyPr/>
        <a:lstStyle/>
        <a:p>
          <a:endParaRPr lang="zh-CN" altLang="en-US" b="0" i="0">
            <a:latin typeface="华文细黑"/>
            <a:ea typeface="华文细黑"/>
            <a:cs typeface="华文细黑"/>
          </a:endParaRPr>
        </a:p>
      </dgm:t>
    </dgm:pt>
    <dgm:pt modelId="{F1E79425-A9F8-4A46-9B26-9E35024A62B8}" type="sibTrans" cxnId="{2C72C0E4-F07A-4497-B540-72564FC6BDDB}">
      <dgm:prSet/>
      <dgm:spPr/>
      <dgm:t>
        <a:bodyPr/>
        <a:lstStyle/>
        <a:p>
          <a:endParaRPr lang="zh-CN" altLang="en-US" b="0" i="0">
            <a:latin typeface="华文细黑"/>
            <a:ea typeface="华文细黑"/>
            <a:cs typeface="华文细黑"/>
          </a:endParaRPr>
        </a:p>
      </dgm:t>
    </dgm:pt>
    <dgm:pt modelId="{0847130D-6453-4B6C-85CB-B366D4ABD040}" type="parTrans" cxnId="{2C72C0E4-F07A-4497-B540-72564FC6BDDB}">
      <dgm:prSet/>
      <dgm:spPr/>
      <dgm:t>
        <a:bodyPr/>
        <a:lstStyle/>
        <a:p>
          <a:endParaRPr lang="zh-CN" altLang="en-US" b="0" i="0">
            <a:latin typeface="华文细黑"/>
            <a:ea typeface="华文细黑"/>
            <a:cs typeface="华文细黑"/>
          </a:endParaRPr>
        </a:p>
      </dgm:t>
    </dgm:pt>
    <dgm:pt modelId="{3E3A1775-49DB-4C73-BEBB-2A741A1E01B8}" type="sibTrans" cxnId="{31EF54D8-EC6B-4978-90D8-BF8078C592A1}">
      <dgm:prSet/>
      <dgm:spPr/>
      <dgm:t>
        <a:bodyPr/>
        <a:lstStyle/>
        <a:p>
          <a:endParaRPr lang="zh-CN" altLang="en-US" b="0" i="0">
            <a:latin typeface="华文细黑"/>
            <a:ea typeface="华文细黑"/>
            <a:cs typeface="华文细黑"/>
          </a:endParaRPr>
        </a:p>
      </dgm:t>
    </dgm:pt>
    <dgm:pt modelId="{2C8E281F-3822-4A85-AACF-D35C4B215087}" type="parTrans" cxnId="{31EF54D8-EC6B-4978-90D8-BF8078C592A1}">
      <dgm:prSet/>
      <dgm:spPr/>
      <dgm:t>
        <a:bodyPr/>
        <a:lstStyle/>
        <a:p>
          <a:endParaRPr lang="zh-CN" altLang="en-US" b="0" i="0">
            <a:latin typeface="华文细黑"/>
            <a:ea typeface="华文细黑"/>
            <a:cs typeface="华文细黑"/>
          </a:endParaRPr>
        </a:p>
      </dgm:t>
    </dgm:pt>
    <dgm:pt modelId="{E3E451A7-A7C9-4B0F-A087-1F913564C406}" type="pres">
      <dgm:prSet presAssocID="{8889ED04-4B52-4FA4-9BB4-6D0E3F59298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9AAB7C6A-9742-4035-B4E8-DBA06E909D7B}" type="pres">
      <dgm:prSet presAssocID="{CCBF51C9-F824-4D3C-949B-6CDDFDC8F6B6}" presName="posSpace" presStyleCnt="0"/>
      <dgm:spPr/>
    </dgm:pt>
    <dgm:pt modelId="{283F2C83-EF5D-40BC-BDDF-F440CD0DE46B}" type="pres">
      <dgm:prSet presAssocID="{CCBF51C9-F824-4D3C-949B-6CDDFDC8F6B6}" presName="vertFlow" presStyleCnt="0"/>
      <dgm:spPr/>
    </dgm:pt>
    <dgm:pt modelId="{1DFBF57A-6AD8-4805-A447-8B409ECADC1D}" type="pres">
      <dgm:prSet presAssocID="{CCBF51C9-F824-4D3C-949B-6CDDFDC8F6B6}" presName="topSpace" presStyleCnt="0"/>
      <dgm:spPr/>
    </dgm:pt>
    <dgm:pt modelId="{E9AF4D1B-F23B-4E5D-8DF9-23FF6243F332}" type="pres">
      <dgm:prSet presAssocID="{CCBF51C9-F824-4D3C-949B-6CDDFDC8F6B6}" presName="firstComp" presStyleCnt="0"/>
      <dgm:spPr/>
    </dgm:pt>
    <dgm:pt modelId="{00766700-AA2B-4AD5-9BCF-485C4F2C5D8B}" type="pres">
      <dgm:prSet presAssocID="{CCBF51C9-F824-4D3C-949B-6CDDFDC8F6B6}" presName="firstChild" presStyleLbl="bgAccFollowNode1" presStyleIdx="0" presStyleCnt="10" custScaleX="125897" custScaleY="125459"/>
      <dgm:spPr/>
      <dgm:t>
        <a:bodyPr/>
        <a:lstStyle/>
        <a:p>
          <a:endParaRPr lang="zh-CN" altLang="en-US"/>
        </a:p>
      </dgm:t>
    </dgm:pt>
    <dgm:pt modelId="{3D8D6D76-8ACD-4B1F-A603-D75A6C1DA989}" type="pres">
      <dgm:prSet presAssocID="{CCBF51C9-F824-4D3C-949B-6CDDFDC8F6B6}" presName="firstChildTx" presStyleLbl="b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C22B1C-F806-4862-ADD2-47131CDC115C}" type="pres">
      <dgm:prSet presAssocID="{F38507FD-DABF-4A34-865A-0573D6559602}" presName="comp" presStyleCnt="0"/>
      <dgm:spPr/>
    </dgm:pt>
    <dgm:pt modelId="{04B05678-FE09-4FA7-A941-CA7CD59F587B}" type="pres">
      <dgm:prSet presAssocID="{F38507FD-DABF-4A34-865A-0573D6559602}" presName="child" presStyleLbl="bgAccFollowNode1" presStyleIdx="1" presStyleCnt="10" custScaleX="125897" custScaleY="125459"/>
      <dgm:spPr/>
      <dgm:t>
        <a:bodyPr/>
        <a:lstStyle/>
        <a:p>
          <a:endParaRPr lang="zh-CN" altLang="en-US"/>
        </a:p>
      </dgm:t>
    </dgm:pt>
    <dgm:pt modelId="{DE83E278-A065-445C-A985-6850AD2FF45D}" type="pres">
      <dgm:prSet presAssocID="{F38507FD-DABF-4A34-865A-0573D6559602}" presName="childTx" presStyleLbl="bg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7A47D8-D0F1-40AA-A479-E91D6F84647F}" type="pres">
      <dgm:prSet presAssocID="{95F76181-788B-49F4-B12E-47548F1A065D}" presName="comp" presStyleCnt="0"/>
      <dgm:spPr/>
    </dgm:pt>
    <dgm:pt modelId="{B9DD83C6-7F9C-4C9E-B97D-536BF6D1B494}" type="pres">
      <dgm:prSet presAssocID="{95F76181-788B-49F4-B12E-47548F1A065D}" presName="child" presStyleLbl="bgAccFollowNode1" presStyleIdx="2" presStyleCnt="10" custScaleX="125897" custScaleY="125459"/>
      <dgm:spPr/>
      <dgm:t>
        <a:bodyPr/>
        <a:lstStyle/>
        <a:p>
          <a:endParaRPr lang="zh-CN" altLang="en-US"/>
        </a:p>
      </dgm:t>
    </dgm:pt>
    <dgm:pt modelId="{48FFCACE-AEB4-4F4B-B95F-F639CA16B7F6}" type="pres">
      <dgm:prSet presAssocID="{95F76181-788B-49F4-B12E-47548F1A065D}" presName="childTx" presStyleLbl="bg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6A895CA-5EBA-4C51-A952-A148081DB9BA}" type="pres">
      <dgm:prSet presAssocID="{4B9DE2FE-D4D6-4DFA-ADD6-B178FAA8B81F}" presName="comp" presStyleCnt="0"/>
      <dgm:spPr/>
    </dgm:pt>
    <dgm:pt modelId="{1990725E-F886-4E53-9C96-D1CA9F58F577}" type="pres">
      <dgm:prSet presAssocID="{4B9DE2FE-D4D6-4DFA-ADD6-B178FAA8B81F}" presName="child" presStyleLbl="bgAccFollowNode1" presStyleIdx="3" presStyleCnt="10" custScaleX="125897" custScaleY="125459"/>
      <dgm:spPr/>
      <dgm:t>
        <a:bodyPr/>
        <a:lstStyle/>
        <a:p>
          <a:endParaRPr lang="zh-CN" altLang="en-US"/>
        </a:p>
      </dgm:t>
    </dgm:pt>
    <dgm:pt modelId="{E5A9857E-D1BB-4359-992F-3324747149BC}" type="pres">
      <dgm:prSet presAssocID="{4B9DE2FE-D4D6-4DFA-ADD6-B178FAA8B81F}" presName="childTx" presStyleLbl="bg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A7FE478-0750-48F6-88CD-E9C9D118E735}" type="pres">
      <dgm:prSet presAssocID="{9E25EBC2-F025-410A-A134-5C81A0921748}" presName="comp" presStyleCnt="0"/>
      <dgm:spPr/>
    </dgm:pt>
    <dgm:pt modelId="{5A820F60-5E0A-428A-86CB-2C65117E250C}" type="pres">
      <dgm:prSet presAssocID="{9E25EBC2-F025-410A-A134-5C81A0921748}" presName="child" presStyleLbl="bgAccFollowNode1" presStyleIdx="4" presStyleCnt="10" custScaleX="125897" custScaleY="125459"/>
      <dgm:spPr/>
      <dgm:t>
        <a:bodyPr/>
        <a:lstStyle/>
        <a:p>
          <a:endParaRPr lang="zh-CN" altLang="en-US"/>
        </a:p>
      </dgm:t>
    </dgm:pt>
    <dgm:pt modelId="{7466077D-985C-49FC-9046-40BCD59F7A8F}" type="pres">
      <dgm:prSet presAssocID="{9E25EBC2-F025-410A-A134-5C81A0921748}" presName="childTx" presStyleLbl="bg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9B71724-0681-4AE5-9F9C-7ABEA2AC4DEA}" type="pres">
      <dgm:prSet presAssocID="{CCBF51C9-F824-4D3C-949B-6CDDFDC8F6B6}" presName="negSpace" presStyleCnt="0"/>
      <dgm:spPr/>
    </dgm:pt>
    <dgm:pt modelId="{AF349677-C003-45CC-B185-9AF4ED73B685}" type="pres">
      <dgm:prSet presAssocID="{CCBF51C9-F824-4D3C-949B-6CDDFDC8F6B6}" presName="circle" presStyleLbl="node1" presStyleIdx="0" presStyleCnt="2" custScaleX="125897" custScaleY="125459" custLinFactY="100000" custLinFactNeighborX="-91566" custLinFactNeighborY="148105"/>
      <dgm:spPr/>
      <dgm:t>
        <a:bodyPr/>
        <a:lstStyle/>
        <a:p>
          <a:endParaRPr lang="zh-CN" altLang="en-US"/>
        </a:p>
      </dgm:t>
    </dgm:pt>
    <dgm:pt modelId="{FC267541-1BC9-48C9-8F42-4CA4BD576B28}" type="pres">
      <dgm:prSet presAssocID="{FC3AB201-42C6-4977-B026-0081E5D46A4E}" presName="transSpace" presStyleCnt="0"/>
      <dgm:spPr/>
    </dgm:pt>
    <dgm:pt modelId="{09B1E563-DD7B-4A0F-A410-76E3E3AE61C3}" type="pres">
      <dgm:prSet presAssocID="{8083159F-F1F5-4A8C-B4F6-960898C768F7}" presName="posSpace" presStyleCnt="0"/>
      <dgm:spPr/>
    </dgm:pt>
    <dgm:pt modelId="{5279B24E-0389-4995-9DFF-7D24F51E8C8D}" type="pres">
      <dgm:prSet presAssocID="{8083159F-F1F5-4A8C-B4F6-960898C768F7}" presName="vertFlow" presStyleCnt="0"/>
      <dgm:spPr/>
    </dgm:pt>
    <dgm:pt modelId="{D1580EC3-41F1-4DE2-A672-B5F9A7621A61}" type="pres">
      <dgm:prSet presAssocID="{8083159F-F1F5-4A8C-B4F6-960898C768F7}" presName="topSpace" presStyleCnt="0"/>
      <dgm:spPr/>
    </dgm:pt>
    <dgm:pt modelId="{48399D5E-1C80-4081-A6BE-E387CA7958FF}" type="pres">
      <dgm:prSet presAssocID="{8083159F-F1F5-4A8C-B4F6-960898C768F7}" presName="firstComp" presStyleCnt="0"/>
      <dgm:spPr/>
    </dgm:pt>
    <dgm:pt modelId="{9D35821D-B3BF-400F-AD02-092EDECEBEC4}" type="pres">
      <dgm:prSet presAssocID="{8083159F-F1F5-4A8C-B4F6-960898C768F7}" presName="firstChild" presStyleLbl="bgAccFollowNode1" presStyleIdx="5" presStyleCnt="10" custScaleX="125897" custScaleY="125459"/>
      <dgm:spPr/>
      <dgm:t>
        <a:bodyPr/>
        <a:lstStyle/>
        <a:p>
          <a:endParaRPr lang="zh-CN" altLang="en-US"/>
        </a:p>
      </dgm:t>
    </dgm:pt>
    <dgm:pt modelId="{DC1F676C-959B-4D45-B0DA-EA1990A5A8B5}" type="pres">
      <dgm:prSet presAssocID="{8083159F-F1F5-4A8C-B4F6-960898C768F7}" presName="firstChildTx" presStyleLbl="bg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2DFBB4A-67AB-4CD1-90F8-E79C43316FE8}" type="pres">
      <dgm:prSet presAssocID="{6C8EB1BC-7E91-4E46-9383-3535BE2BBF11}" presName="comp" presStyleCnt="0"/>
      <dgm:spPr/>
    </dgm:pt>
    <dgm:pt modelId="{1193FEE3-DA4C-4001-B089-09CDA237C0F7}" type="pres">
      <dgm:prSet presAssocID="{6C8EB1BC-7E91-4E46-9383-3535BE2BBF11}" presName="child" presStyleLbl="bgAccFollowNode1" presStyleIdx="6" presStyleCnt="10" custScaleX="125897" custScaleY="125459"/>
      <dgm:spPr/>
      <dgm:t>
        <a:bodyPr/>
        <a:lstStyle/>
        <a:p>
          <a:endParaRPr lang="zh-CN" altLang="en-US"/>
        </a:p>
      </dgm:t>
    </dgm:pt>
    <dgm:pt modelId="{263572FF-EF38-492A-971D-B832CF31C862}" type="pres">
      <dgm:prSet presAssocID="{6C8EB1BC-7E91-4E46-9383-3535BE2BBF11}" presName="childTx" presStyleLbl="bg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860289-D856-408D-A9FC-7B1297D6F3A2}" type="pres">
      <dgm:prSet presAssocID="{5231E050-2779-487E-AFB4-D87AE285AF9B}" presName="comp" presStyleCnt="0"/>
      <dgm:spPr/>
    </dgm:pt>
    <dgm:pt modelId="{E2702C53-C3A9-4128-BE3E-6E29E3CC51A2}" type="pres">
      <dgm:prSet presAssocID="{5231E050-2779-487E-AFB4-D87AE285AF9B}" presName="child" presStyleLbl="bgAccFollowNode1" presStyleIdx="7" presStyleCnt="10" custScaleX="125897" custScaleY="131465"/>
      <dgm:spPr/>
      <dgm:t>
        <a:bodyPr/>
        <a:lstStyle/>
        <a:p>
          <a:endParaRPr lang="zh-CN" altLang="en-US"/>
        </a:p>
      </dgm:t>
    </dgm:pt>
    <dgm:pt modelId="{002A8E01-3D38-4CFA-9C7F-0766E42948E7}" type="pres">
      <dgm:prSet presAssocID="{5231E050-2779-487E-AFB4-D87AE285AF9B}" presName="childTx" presStyleLbl="b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027C59-E8EB-4165-9BDF-27A883D6A6B8}" type="pres">
      <dgm:prSet presAssocID="{D4994E5C-D1F5-4EB2-893A-05C838736328}" presName="comp" presStyleCnt="0"/>
      <dgm:spPr/>
    </dgm:pt>
    <dgm:pt modelId="{E9E8812A-DA9E-4618-8744-1EDA8E435840}" type="pres">
      <dgm:prSet presAssocID="{D4994E5C-D1F5-4EB2-893A-05C838736328}" presName="child" presStyleLbl="bgAccFollowNode1" presStyleIdx="8" presStyleCnt="10" custScaleX="125897" custScaleY="125459"/>
      <dgm:spPr/>
      <dgm:t>
        <a:bodyPr/>
        <a:lstStyle/>
        <a:p>
          <a:endParaRPr lang="zh-CN" altLang="en-US"/>
        </a:p>
      </dgm:t>
    </dgm:pt>
    <dgm:pt modelId="{072DC5F2-C71D-4457-A34E-E2288AC196AF}" type="pres">
      <dgm:prSet presAssocID="{D4994E5C-D1F5-4EB2-893A-05C838736328}" presName="childTx" presStyleLbl="bg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15FB189-028F-488D-B408-319E9CEE5BF8}" type="pres">
      <dgm:prSet presAssocID="{710954F0-0305-48A4-8472-B89822944A65}" presName="comp" presStyleCnt="0"/>
      <dgm:spPr/>
    </dgm:pt>
    <dgm:pt modelId="{A079C0F7-1952-42EC-A9E0-3D5AA4BA770C}" type="pres">
      <dgm:prSet presAssocID="{710954F0-0305-48A4-8472-B89822944A65}" presName="child" presStyleLbl="bgAccFollowNode1" presStyleIdx="9" presStyleCnt="10" custScaleX="125897" custScaleY="125459" custLinFactNeighborY="-4309"/>
      <dgm:spPr/>
      <dgm:t>
        <a:bodyPr/>
        <a:lstStyle/>
        <a:p>
          <a:endParaRPr lang="zh-CN" altLang="en-US"/>
        </a:p>
      </dgm:t>
    </dgm:pt>
    <dgm:pt modelId="{DD58694A-6CC2-4C47-9FE8-F21EBB6BAF53}" type="pres">
      <dgm:prSet presAssocID="{710954F0-0305-48A4-8472-B89822944A65}" presName="childTx" presStyleLbl="bg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D6B1FA2-520F-4746-9743-79ACA59D4E95}" type="pres">
      <dgm:prSet presAssocID="{8083159F-F1F5-4A8C-B4F6-960898C768F7}" presName="negSpace" presStyleCnt="0"/>
      <dgm:spPr/>
    </dgm:pt>
    <dgm:pt modelId="{F34775A4-C5EE-4E2C-8798-30F43545005A}" type="pres">
      <dgm:prSet presAssocID="{8083159F-F1F5-4A8C-B4F6-960898C768F7}" presName="circle" presStyleLbl="node1" presStyleIdx="1" presStyleCnt="2" custScaleX="125897" custScaleY="125459" custLinFactY="100000" custLinFactNeighborX="-48130" custLinFactNeighborY="159932"/>
      <dgm:spPr/>
      <dgm:t>
        <a:bodyPr/>
        <a:lstStyle/>
        <a:p>
          <a:endParaRPr lang="zh-CN" altLang="en-US"/>
        </a:p>
      </dgm:t>
    </dgm:pt>
  </dgm:ptLst>
  <dgm:cxnLst>
    <dgm:cxn modelId="{CFBF98C0-17AB-4C65-A257-C261F807F316}" srcId="{CCBF51C9-F824-4D3C-949B-6CDDFDC8F6B6}" destId="{9E25EBC2-F025-410A-A134-5C81A0921748}" srcOrd="4" destOrd="0" parTransId="{2AE0A289-9B28-47ED-8741-EA4A4053A83C}" sibTransId="{555DB911-6510-40C8-97AC-4CC7D67D0C2D}"/>
    <dgm:cxn modelId="{0E6D0741-F524-4977-9400-642D1BDE5826}" type="presOf" srcId="{6C8EB1BC-7E91-4E46-9383-3535BE2BBF11}" destId="{263572FF-EF38-492A-971D-B832CF31C862}" srcOrd="1" destOrd="0" presId="urn:microsoft.com/office/officeart/2005/8/layout/hList9"/>
    <dgm:cxn modelId="{1A99060C-CB5C-4579-84FD-5A39A81AA5FC}" type="presOf" srcId="{8889ED04-4B52-4FA4-9BB4-6D0E3F592984}" destId="{E3E451A7-A7C9-4B0F-A087-1F913564C406}" srcOrd="0" destOrd="0" presId="urn:microsoft.com/office/officeart/2005/8/layout/hList9"/>
    <dgm:cxn modelId="{2B36D402-0EBC-413D-9DE8-51D1B0AA4BED}" type="presOf" srcId="{6C8EB1BC-7E91-4E46-9383-3535BE2BBF11}" destId="{1193FEE3-DA4C-4001-B089-09CDA237C0F7}" srcOrd="0" destOrd="0" presId="urn:microsoft.com/office/officeart/2005/8/layout/hList9"/>
    <dgm:cxn modelId="{60BDCF88-AB76-4679-A023-6F884A7B6523}" type="presOf" srcId="{710954F0-0305-48A4-8472-B89822944A65}" destId="{A079C0F7-1952-42EC-A9E0-3D5AA4BA770C}" srcOrd="0" destOrd="0" presId="urn:microsoft.com/office/officeart/2005/8/layout/hList9"/>
    <dgm:cxn modelId="{79EF883C-BB81-4B8A-B153-D01E4EA5DA81}" type="presOf" srcId="{F38507FD-DABF-4A34-865A-0573D6559602}" destId="{04B05678-FE09-4FA7-A941-CA7CD59F587B}" srcOrd="0" destOrd="0" presId="urn:microsoft.com/office/officeart/2005/8/layout/hList9"/>
    <dgm:cxn modelId="{64B8E3C6-43A6-487A-83C2-CF25E9CCD8D8}" srcId="{8889ED04-4B52-4FA4-9BB4-6D0E3F592984}" destId="{8083159F-F1F5-4A8C-B4F6-960898C768F7}" srcOrd="1" destOrd="0" parTransId="{D9FB9137-8C4D-42FA-8E64-735172908C9B}" sibTransId="{7F720DE5-54CF-4787-8CCB-99D6F95C4440}"/>
    <dgm:cxn modelId="{49EDDF27-A786-4DF4-8ADE-C114DED3657C}" type="presOf" srcId="{5231E050-2779-487E-AFB4-D87AE285AF9B}" destId="{E2702C53-C3A9-4128-BE3E-6E29E3CC51A2}" srcOrd="0" destOrd="0" presId="urn:microsoft.com/office/officeart/2005/8/layout/hList9"/>
    <dgm:cxn modelId="{7AFA2039-B448-4689-A716-4D9AF99F0DBF}" type="presOf" srcId="{710954F0-0305-48A4-8472-B89822944A65}" destId="{DD58694A-6CC2-4C47-9FE8-F21EBB6BAF53}" srcOrd="1" destOrd="0" presId="urn:microsoft.com/office/officeart/2005/8/layout/hList9"/>
    <dgm:cxn modelId="{2C72C0E4-F07A-4497-B540-72564FC6BDDB}" srcId="{CCBF51C9-F824-4D3C-949B-6CDDFDC8F6B6}" destId="{F38507FD-DABF-4A34-865A-0573D6559602}" srcOrd="1" destOrd="0" parTransId="{0847130D-6453-4B6C-85CB-B366D4ABD040}" sibTransId="{F1E79425-A9F8-4A46-9B26-9E35024A62B8}"/>
    <dgm:cxn modelId="{B906F21F-E5C5-4981-A0EB-76D2EE8149DB}" type="presOf" srcId="{95F76181-788B-49F4-B12E-47548F1A065D}" destId="{B9DD83C6-7F9C-4C9E-B97D-536BF6D1B494}" srcOrd="0" destOrd="0" presId="urn:microsoft.com/office/officeart/2005/8/layout/hList9"/>
    <dgm:cxn modelId="{8503C098-65AB-464E-B70A-9430CF6A22B2}" srcId="{8083159F-F1F5-4A8C-B4F6-960898C768F7}" destId="{710954F0-0305-48A4-8472-B89822944A65}" srcOrd="4" destOrd="0" parTransId="{59BBC6CC-E7B8-43D2-8324-C0BA1D240A88}" sibTransId="{D237C93A-F4F5-4D0E-8586-FD9033D208BB}"/>
    <dgm:cxn modelId="{4AA55DF1-353C-486B-872F-BC97208455A4}" type="presOf" srcId="{F293A5D9-3044-4E39-823C-F1722732986C}" destId="{DC1F676C-959B-4D45-B0DA-EA1990A5A8B5}" srcOrd="1" destOrd="0" presId="urn:microsoft.com/office/officeart/2005/8/layout/hList9"/>
    <dgm:cxn modelId="{7FAA8463-2DE2-4EA2-BA9D-17AF102D327D}" type="presOf" srcId="{95F76181-788B-49F4-B12E-47548F1A065D}" destId="{48FFCACE-AEB4-4F4B-B95F-F639CA16B7F6}" srcOrd="1" destOrd="0" presId="urn:microsoft.com/office/officeart/2005/8/layout/hList9"/>
    <dgm:cxn modelId="{9D24BFD6-28C1-4423-9AA4-601B2638F951}" type="presOf" srcId="{4B9DE2FE-D4D6-4DFA-ADD6-B178FAA8B81F}" destId="{1990725E-F886-4E53-9C96-D1CA9F58F577}" srcOrd="0" destOrd="0" presId="urn:microsoft.com/office/officeart/2005/8/layout/hList9"/>
    <dgm:cxn modelId="{7709FC37-2AF8-4119-B6D2-91C9F9A69032}" type="presOf" srcId="{D4994E5C-D1F5-4EB2-893A-05C838736328}" destId="{E9E8812A-DA9E-4618-8744-1EDA8E435840}" srcOrd="0" destOrd="0" presId="urn:microsoft.com/office/officeart/2005/8/layout/hList9"/>
    <dgm:cxn modelId="{31EF54D8-EC6B-4978-90D8-BF8078C592A1}" srcId="{CCBF51C9-F824-4D3C-949B-6CDDFDC8F6B6}" destId="{93E64C89-6088-4DAD-806F-B172783813D2}" srcOrd="0" destOrd="0" parTransId="{2C8E281F-3822-4A85-AACF-D35C4B215087}" sibTransId="{3E3A1775-49DB-4C73-BEBB-2A741A1E01B8}"/>
    <dgm:cxn modelId="{38771B53-F7DD-46BA-A2CF-ACE6517C0B36}" type="presOf" srcId="{F293A5D9-3044-4E39-823C-F1722732986C}" destId="{9D35821D-B3BF-400F-AD02-092EDECEBEC4}" srcOrd="0" destOrd="0" presId="urn:microsoft.com/office/officeart/2005/8/layout/hList9"/>
    <dgm:cxn modelId="{683D6598-835C-40E0-913B-8ACD6BB5DAAA}" srcId="{8889ED04-4B52-4FA4-9BB4-6D0E3F592984}" destId="{CCBF51C9-F824-4D3C-949B-6CDDFDC8F6B6}" srcOrd="0" destOrd="0" parTransId="{E1525230-310B-44C6-9870-BD2DD27B265F}" sibTransId="{FC3AB201-42C6-4977-B026-0081E5D46A4E}"/>
    <dgm:cxn modelId="{AC8B6F0D-ACE2-4FAF-A1F4-D8D43B3CCDB3}" srcId="{8083159F-F1F5-4A8C-B4F6-960898C768F7}" destId="{F293A5D9-3044-4E39-823C-F1722732986C}" srcOrd="0" destOrd="0" parTransId="{DA29BD5B-24DE-465F-BDFF-E423183F357C}" sibTransId="{5E0D1F20-88B1-4643-B545-2E1C8731A801}"/>
    <dgm:cxn modelId="{DA1502DB-EBE4-4BC5-AAA3-2C84C84D988D}" type="presOf" srcId="{9E25EBC2-F025-410A-A134-5C81A0921748}" destId="{5A820F60-5E0A-428A-86CB-2C65117E250C}" srcOrd="0" destOrd="0" presId="urn:microsoft.com/office/officeart/2005/8/layout/hList9"/>
    <dgm:cxn modelId="{0EF45EC3-1AD9-4CCE-8614-81BD49FFCF0F}" srcId="{8083159F-F1F5-4A8C-B4F6-960898C768F7}" destId="{5231E050-2779-487E-AFB4-D87AE285AF9B}" srcOrd="2" destOrd="0" parTransId="{32A3E20D-032A-4F6D-886C-F47A618A2456}" sibTransId="{B34E3572-EBCD-4AAA-BB17-B94986907CF0}"/>
    <dgm:cxn modelId="{ADACE50F-A7C5-4700-B596-75892ECE561C}" srcId="{8083159F-F1F5-4A8C-B4F6-960898C768F7}" destId="{6C8EB1BC-7E91-4E46-9383-3535BE2BBF11}" srcOrd="1" destOrd="0" parTransId="{4C2403CC-FE01-41DA-AB68-C1EE51F90A8F}" sibTransId="{5C6C4241-521D-465C-9840-B2A31145B852}"/>
    <dgm:cxn modelId="{960FAA3A-5837-4C45-9D87-273107B0D243}" type="presOf" srcId="{4B9DE2FE-D4D6-4DFA-ADD6-B178FAA8B81F}" destId="{E5A9857E-D1BB-4359-992F-3324747149BC}" srcOrd="1" destOrd="0" presId="urn:microsoft.com/office/officeart/2005/8/layout/hList9"/>
    <dgm:cxn modelId="{FF8DD7DA-2B0E-4452-BADD-6FA8D38F5E95}" type="presOf" srcId="{8083159F-F1F5-4A8C-B4F6-960898C768F7}" destId="{F34775A4-C5EE-4E2C-8798-30F43545005A}" srcOrd="0" destOrd="0" presId="urn:microsoft.com/office/officeart/2005/8/layout/hList9"/>
    <dgm:cxn modelId="{CF8E1346-D176-4708-AFD4-36C9A3C83B8B}" srcId="{CCBF51C9-F824-4D3C-949B-6CDDFDC8F6B6}" destId="{95F76181-788B-49F4-B12E-47548F1A065D}" srcOrd="2" destOrd="0" parTransId="{8DFD08EF-6512-400C-A56A-9147A20C9E56}" sibTransId="{DC068DB6-381E-429E-B8F3-DFC83791531D}"/>
    <dgm:cxn modelId="{ABF72B99-C3AD-4D8F-834B-707132B2A816}" type="presOf" srcId="{D4994E5C-D1F5-4EB2-893A-05C838736328}" destId="{072DC5F2-C71D-4457-A34E-E2288AC196AF}" srcOrd="1" destOrd="0" presId="urn:microsoft.com/office/officeart/2005/8/layout/hList9"/>
    <dgm:cxn modelId="{7A6B16F6-4606-4755-9F75-04C284A4C7B5}" type="presOf" srcId="{5231E050-2779-487E-AFB4-D87AE285AF9B}" destId="{002A8E01-3D38-4CFA-9C7F-0766E42948E7}" srcOrd="1" destOrd="0" presId="urn:microsoft.com/office/officeart/2005/8/layout/hList9"/>
    <dgm:cxn modelId="{456A3548-AA06-4D12-B6BE-543AE6BC0F0D}" type="presOf" srcId="{CCBF51C9-F824-4D3C-949B-6CDDFDC8F6B6}" destId="{AF349677-C003-45CC-B185-9AF4ED73B685}" srcOrd="0" destOrd="0" presId="urn:microsoft.com/office/officeart/2005/8/layout/hList9"/>
    <dgm:cxn modelId="{72019E74-3BA6-4994-8120-96A58DC44AB1}" type="presOf" srcId="{93E64C89-6088-4DAD-806F-B172783813D2}" destId="{00766700-AA2B-4AD5-9BCF-485C4F2C5D8B}" srcOrd="0" destOrd="0" presId="urn:microsoft.com/office/officeart/2005/8/layout/hList9"/>
    <dgm:cxn modelId="{3633DA4F-7226-445D-87FC-DC3509737156}" type="presOf" srcId="{93E64C89-6088-4DAD-806F-B172783813D2}" destId="{3D8D6D76-8ACD-4B1F-A603-D75A6C1DA989}" srcOrd="1" destOrd="0" presId="urn:microsoft.com/office/officeart/2005/8/layout/hList9"/>
    <dgm:cxn modelId="{DE73766C-891D-4986-9C0A-B4C77AA448B4}" srcId="{CCBF51C9-F824-4D3C-949B-6CDDFDC8F6B6}" destId="{4B9DE2FE-D4D6-4DFA-ADD6-B178FAA8B81F}" srcOrd="3" destOrd="0" parTransId="{9C774334-4307-4E4F-B78D-55C52FAEB29A}" sibTransId="{E05E8C63-F355-4E49-B0AD-D16D5F1671B6}"/>
    <dgm:cxn modelId="{F6747116-1388-4920-9F48-055949F09C8C}" srcId="{8083159F-F1F5-4A8C-B4F6-960898C768F7}" destId="{D4994E5C-D1F5-4EB2-893A-05C838736328}" srcOrd="3" destOrd="0" parTransId="{1AF061C5-7748-4465-84BE-A1557DA96901}" sibTransId="{06BDDD78-A5BC-43C9-8EFC-7EE9C2F0FBAD}"/>
    <dgm:cxn modelId="{8A547080-FCD4-40C3-9B85-9AB20DDEAE59}" type="presOf" srcId="{9E25EBC2-F025-410A-A134-5C81A0921748}" destId="{7466077D-985C-49FC-9046-40BCD59F7A8F}" srcOrd="1" destOrd="0" presId="urn:microsoft.com/office/officeart/2005/8/layout/hList9"/>
    <dgm:cxn modelId="{E28AD15B-BE00-42EE-9F3F-8C119636CA75}" type="presOf" srcId="{F38507FD-DABF-4A34-865A-0573D6559602}" destId="{DE83E278-A065-445C-A985-6850AD2FF45D}" srcOrd="1" destOrd="0" presId="urn:microsoft.com/office/officeart/2005/8/layout/hList9"/>
    <dgm:cxn modelId="{62AE7BBB-D971-4738-A973-B004FDD7329B}" type="presParOf" srcId="{E3E451A7-A7C9-4B0F-A087-1F913564C406}" destId="{9AAB7C6A-9742-4035-B4E8-DBA06E909D7B}" srcOrd="0" destOrd="0" presId="urn:microsoft.com/office/officeart/2005/8/layout/hList9"/>
    <dgm:cxn modelId="{EE923D49-2D47-486B-892D-22DDA2749EFF}" type="presParOf" srcId="{E3E451A7-A7C9-4B0F-A087-1F913564C406}" destId="{283F2C83-EF5D-40BC-BDDF-F440CD0DE46B}" srcOrd="1" destOrd="0" presId="urn:microsoft.com/office/officeart/2005/8/layout/hList9"/>
    <dgm:cxn modelId="{1781E3E1-1CDC-40A4-9B76-E32BC760A4C4}" type="presParOf" srcId="{283F2C83-EF5D-40BC-BDDF-F440CD0DE46B}" destId="{1DFBF57A-6AD8-4805-A447-8B409ECADC1D}" srcOrd="0" destOrd="0" presId="urn:microsoft.com/office/officeart/2005/8/layout/hList9"/>
    <dgm:cxn modelId="{F4368FE8-882E-449D-9051-C14FB20FEF3E}" type="presParOf" srcId="{283F2C83-EF5D-40BC-BDDF-F440CD0DE46B}" destId="{E9AF4D1B-F23B-4E5D-8DF9-23FF6243F332}" srcOrd="1" destOrd="0" presId="urn:microsoft.com/office/officeart/2005/8/layout/hList9"/>
    <dgm:cxn modelId="{7A1E8084-5BD8-477F-AAD0-94F2CCDE0CCE}" type="presParOf" srcId="{E9AF4D1B-F23B-4E5D-8DF9-23FF6243F332}" destId="{00766700-AA2B-4AD5-9BCF-485C4F2C5D8B}" srcOrd="0" destOrd="0" presId="urn:microsoft.com/office/officeart/2005/8/layout/hList9"/>
    <dgm:cxn modelId="{15B24CFA-2678-4FAE-8A7A-5367CC44E5C1}" type="presParOf" srcId="{E9AF4D1B-F23B-4E5D-8DF9-23FF6243F332}" destId="{3D8D6D76-8ACD-4B1F-A603-D75A6C1DA989}" srcOrd="1" destOrd="0" presId="urn:microsoft.com/office/officeart/2005/8/layout/hList9"/>
    <dgm:cxn modelId="{D5A6BABC-E416-4A23-A0E4-1E0ABF6B09DD}" type="presParOf" srcId="{283F2C83-EF5D-40BC-BDDF-F440CD0DE46B}" destId="{4AC22B1C-F806-4862-ADD2-47131CDC115C}" srcOrd="2" destOrd="0" presId="urn:microsoft.com/office/officeart/2005/8/layout/hList9"/>
    <dgm:cxn modelId="{67739C35-9B5B-46E4-B26D-B15D1D70D859}" type="presParOf" srcId="{4AC22B1C-F806-4862-ADD2-47131CDC115C}" destId="{04B05678-FE09-4FA7-A941-CA7CD59F587B}" srcOrd="0" destOrd="0" presId="urn:microsoft.com/office/officeart/2005/8/layout/hList9"/>
    <dgm:cxn modelId="{44F0C06C-49CD-4E69-9DD3-D95197960739}" type="presParOf" srcId="{4AC22B1C-F806-4862-ADD2-47131CDC115C}" destId="{DE83E278-A065-445C-A985-6850AD2FF45D}" srcOrd="1" destOrd="0" presId="urn:microsoft.com/office/officeart/2005/8/layout/hList9"/>
    <dgm:cxn modelId="{BF27B632-BB93-4B9E-888E-6B130F8649D8}" type="presParOf" srcId="{283F2C83-EF5D-40BC-BDDF-F440CD0DE46B}" destId="{EE7A47D8-D0F1-40AA-A479-E91D6F84647F}" srcOrd="3" destOrd="0" presId="urn:microsoft.com/office/officeart/2005/8/layout/hList9"/>
    <dgm:cxn modelId="{C23F3975-EA25-491D-A19E-48D79C9F633D}" type="presParOf" srcId="{EE7A47D8-D0F1-40AA-A479-E91D6F84647F}" destId="{B9DD83C6-7F9C-4C9E-B97D-536BF6D1B494}" srcOrd="0" destOrd="0" presId="urn:microsoft.com/office/officeart/2005/8/layout/hList9"/>
    <dgm:cxn modelId="{4AB98A4F-7A35-4BE6-88F1-CE5960D21AFD}" type="presParOf" srcId="{EE7A47D8-D0F1-40AA-A479-E91D6F84647F}" destId="{48FFCACE-AEB4-4F4B-B95F-F639CA16B7F6}" srcOrd="1" destOrd="0" presId="urn:microsoft.com/office/officeart/2005/8/layout/hList9"/>
    <dgm:cxn modelId="{A451BC56-BB47-4F09-8799-02680F951FA6}" type="presParOf" srcId="{283F2C83-EF5D-40BC-BDDF-F440CD0DE46B}" destId="{C6A895CA-5EBA-4C51-A952-A148081DB9BA}" srcOrd="4" destOrd="0" presId="urn:microsoft.com/office/officeart/2005/8/layout/hList9"/>
    <dgm:cxn modelId="{0C70C983-9F4B-4A2E-AED2-6340907232A3}" type="presParOf" srcId="{C6A895CA-5EBA-4C51-A952-A148081DB9BA}" destId="{1990725E-F886-4E53-9C96-D1CA9F58F577}" srcOrd="0" destOrd="0" presId="urn:microsoft.com/office/officeart/2005/8/layout/hList9"/>
    <dgm:cxn modelId="{5C73A6A6-4231-44BD-9A52-BE968C4C3D28}" type="presParOf" srcId="{C6A895CA-5EBA-4C51-A952-A148081DB9BA}" destId="{E5A9857E-D1BB-4359-992F-3324747149BC}" srcOrd="1" destOrd="0" presId="urn:microsoft.com/office/officeart/2005/8/layout/hList9"/>
    <dgm:cxn modelId="{76261FD1-D0C4-495C-8D08-A3DEE594CFD3}" type="presParOf" srcId="{283F2C83-EF5D-40BC-BDDF-F440CD0DE46B}" destId="{5A7FE478-0750-48F6-88CD-E9C9D118E735}" srcOrd="5" destOrd="0" presId="urn:microsoft.com/office/officeart/2005/8/layout/hList9"/>
    <dgm:cxn modelId="{15B96A13-B1A7-49EB-9F74-F07605B1E05C}" type="presParOf" srcId="{5A7FE478-0750-48F6-88CD-E9C9D118E735}" destId="{5A820F60-5E0A-428A-86CB-2C65117E250C}" srcOrd="0" destOrd="0" presId="urn:microsoft.com/office/officeart/2005/8/layout/hList9"/>
    <dgm:cxn modelId="{78288466-E86C-400A-AF17-A179CA1903A4}" type="presParOf" srcId="{5A7FE478-0750-48F6-88CD-E9C9D118E735}" destId="{7466077D-985C-49FC-9046-40BCD59F7A8F}" srcOrd="1" destOrd="0" presId="urn:microsoft.com/office/officeart/2005/8/layout/hList9"/>
    <dgm:cxn modelId="{1BFDF2A6-5922-4DE2-BC1A-3AD53A1FA737}" type="presParOf" srcId="{E3E451A7-A7C9-4B0F-A087-1F913564C406}" destId="{99B71724-0681-4AE5-9F9C-7ABEA2AC4DEA}" srcOrd="2" destOrd="0" presId="urn:microsoft.com/office/officeart/2005/8/layout/hList9"/>
    <dgm:cxn modelId="{7C90F8C3-6E0B-46F2-8451-1CED224BA8B9}" type="presParOf" srcId="{E3E451A7-A7C9-4B0F-A087-1F913564C406}" destId="{AF349677-C003-45CC-B185-9AF4ED73B685}" srcOrd="3" destOrd="0" presId="urn:microsoft.com/office/officeart/2005/8/layout/hList9"/>
    <dgm:cxn modelId="{B930E885-6FC4-4B3C-BD25-E54C61E5C4F0}" type="presParOf" srcId="{E3E451A7-A7C9-4B0F-A087-1F913564C406}" destId="{FC267541-1BC9-48C9-8F42-4CA4BD576B28}" srcOrd="4" destOrd="0" presId="urn:microsoft.com/office/officeart/2005/8/layout/hList9"/>
    <dgm:cxn modelId="{B2310EEC-9DE4-43E6-947E-71D279CADC9D}" type="presParOf" srcId="{E3E451A7-A7C9-4B0F-A087-1F913564C406}" destId="{09B1E563-DD7B-4A0F-A410-76E3E3AE61C3}" srcOrd="5" destOrd="0" presId="urn:microsoft.com/office/officeart/2005/8/layout/hList9"/>
    <dgm:cxn modelId="{40471439-37C9-4C0B-8D0C-80E614AA717C}" type="presParOf" srcId="{E3E451A7-A7C9-4B0F-A087-1F913564C406}" destId="{5279B24E-0389-4995-9DFF-7D24F51E8C8D}" srcOrd="6" destOrd="0" presId="urn:microsoft.com/office/officeart/2005/8/layout/hList9"/>
    <dgm:cxn modelId="{5953C3F4-E1C2-4BEE-8164-8EA7BA03BD2E}" type="presParOf" srcId="{5279B24E-0389-4995-9DFF-7D24F51E8C8D}" destId="{D1580EC3-41F1-4DE2-A672-B5F9A7621A61}" srcOrd="0" destOrd="0" presId="urn:microsoft.com/office/officeart/2005/8/layout/hList9"/>
    <dgm:cxn modelId="{31C4C38A-FBBC-4DFE-A064-A48CE333F8D5}" type="presParOf" srcId="{5279B24E-0389-4995-9DFF-7D24F51E8C8D}" destId="{48399D5E-1C80-4081-A6BE-E387CA7958FF}" srcOrd="1" destOrd="0" presId="urn:microsoft.com/office/officeart/2005/8/layout/hList9"/>
    <dgm:cxn modelId="{699E7A1D-82BF-4AF9-90A6-401AD823AF88}" type="presParOf" srcId="{48399D5E-1C80-4081-A6BE-E387CA7958FF}" destId="{9D35821D-B3BF-400F-AD02-092EDECEBEC4}" srcOrd="0" destOrd="0" presId="urn:microsoft.com/office/officeart/2005/8/layout/hList9"/>
    <dgm:cxn modelId="{361B81AF-4F27-4522-B57C-4544B7AC9CDA}" type="presParOf" srcId="{48399D5E-1C80-4081-A6BE-E387CA7958FF}" destId="{DC1F676C-959B-4D45-B0DA-EA1990A5A8B5}" srcOrd="1" destOrd="0" presId="urn:microsoft.com/office/officeart/2005/8/layout/hList9"/>
    <dgm:cxn modelId="{EDBF9CBF-E4D7-40DE-B407-0F6B1C616CBA}" type="presParOf" srcId="{5279B24E-0389-4995-9DFF-7D24F51E8C8D}" destId="{52DFBB4A-67AB-4CD1-90F8-E79C43316FE8}" srcOrd="2" destOrd="0" presId="urn:microsoft.com/office/officeart/2005/8/layout/hList9"/>
    <dgm:cxn modelId="{886BB4DB-4A97-4011-9B18-91357EF2477A}" type="presParOf" srcId="{52DFBB4A-67AB-4CD1-90F8-E79C43316FE8}" destId="{1193FEE3-DA4C-4001-B089-09CDA237C0F7}" srcOrd="0" destOrd="0" presId="urn:microsoft.com/office/officeart/2005/8/layout/hList9"/>
    <dgm:cxn modelId="{C328917D-9FBE-4EFD-98E6-E2E976964B30}" type="presParOf" srcId="{52DFBB4A-67AB-4CD1-90F8-E79C43316FE8}" destId="{263572FF-EF38-492A-971D-B832CF31C862}" srcOrd="1" destOrd="0" presId="urn:microsoft.com/office/officeart/2005/8/layout/hList9"/>
    <dgm:cxn modelId="{F584DF0B-F1B8-4966-8201-7A6AAFE0E2D9}" type="presParOf" srcId="{5279B24E-0389-4995-9DFF-7D24F51E8C8D}" destId="{45860289-D856-408D-A9FC-7B1297D6F3A2}" srcOrd="3" destOrd="0" presId="urn:microsoft.com/office/officeart/2005/8/layout/hList9"/>
    <dgm:cxn modelId="{EDAA7031-226C-42DA-AC89-814B9D524FDD}" type="presParOf" srcId="{45860289-D856-408D-A9FC-7B1297D6F3A2}" destId="{E2702C53-C3A9-4128-BE3E-6E29E3CC51A2}" srcOrd="0" destOrd="0" presId="urn:microsoft.com/office/officeart/2005/8/layout/hList9"/>
    <dgm:cxn modelId="{D4F8B2E4-6812-44C9-8BEB-D5312137F1EC}" type="presParOf" srcId="{45860289-D856-408D-A9FC-7B1297D6F3A2}" destId="{002A8E01-3D38-4CFA-9C7F-0766E42948E7}" srcOrd="1" destOrd="0" presId="urn:microsoft.com/office/officeart/2005/8/layout/hList9"/>
    <dgm:cxn modelId="{8D30C7B3-EFAB-41AF-BBF6-7EA5AD3BB1D7}" type="presParOf" srcId="{5279B24E-0389-4995-9DFF-7D24F51E8C8D}" destId="{65027C59-E8EB-4165-9BDF-27A883D6A6B8}" srcOrd="4" destOrd="0" presId="urn:microsoft.com/office/officeart/2005/8/layout/hList9"/>
    <dgm:cxn modelId="{28A871EC-7D00-4DE2-AFA3-CDA0E039D43B}" type="presParOf" srcId="{65027C59-E8EB-4165-9BDF-27A883D6A6B8}" destId="{E9E8812A-DA9E-4618-8744-1EDA8E435840}" srcOrd="0" destOrd="0" presId="urn:microsoft.com/office/officeart/2005/8/layout/hList9"/>
    <dgm:cxn modelId="{2F78B78F-3BF1-4E63-B619-12156C3792DF}" type="presParOf" srcId="{65027C59-E8EB-4165-9BDF-27A883D6A6B8}" destId="{072DC5F2-C71D-4457-A34E-E2288AC196AF}" srcOrd="1" destOrd="0" presId="urn:microsoft.com/office/officeart/2005/8/layout/hList9"/>
    <dgm:cxn modelId="{FADD015E-12BF-4467-9650-F32A6C4E98FE}" type="presParOf" srcId="{5279B24E-0389-4995-9DFF-7D24F51E8C8D}" destId="{715FB189-028F-488D-B408-319E9CEE5BF8}" srcOrd="5" destOrd="0" presId="urn:microsoft.com/office/officeart/2005/8/layout/hList9"/>
    <dgm:cxn modelId="{AFA48D52-C1E5-4A68-BC29-4EE997B91B46}" type="presParOf" srcId="{715FB189-028F-488D-B408-319E9CEE5BF8}" destId="{A079C0F7-1952-42EC-A9E0-3D5AA4BA770C}" srcOrd="0" destOrd="0" presId="urn:microsoft.com/office/officeart/2005/8/layout/hList9"/>
    <dgm:cxn modelId="{CD836A24-3676-48C6-8A87-83CDA653A51C}" type="presParOf" srcId="{715FB189-028F-488D-B408-319E9CEE5BF8}" destId="{DD58694A-6CC2-4C47-9FE8-F21EBB6BAF53}" srcOrd="1" destOrd="0" presId="urn:microsoft.com/office/officeart/2005/8/layout/hList9"/>
    <dgm:cxn modelId="{6F3B391E-6C8F-4C50-9850-91A941314C18}" type="presParOf" srcId="{E3E451A7-A7C9-4B0F-A087-1F913564C406}" destId="{0D6B1FA2-520F-4746-9743-79ACA59D4E95}" srcOrd="7" destOrd="0" presId="urn:microsoft.com/office/officeart/2005/8/layout/hList9"/>
    <dgm:cxn modelId="{F7554C0A-69E5-4754-9D80-B6C63F3B49B8}" type="presParOf" srcId="{E3E451A7-A7C9-4B0F-A087-1F913564C406}" destId="{F34775A4-C5EE-4E2C-8798-30F43545005A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766700-AA2B-4AD5-9BCF-485C4F2C5D8B}">
      <dsp:nvSpPr>
        <dsp:cNvPr id="0" name=""/>
        <dsp:cNvSpPr/>
      </dsp:nvSpPr>
      <dsp:spPr>
        <a:xfrm>
          <a:off x="711924" y="233807"/>
          <a:ext cx="1370077" cy="72333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i="0" kern="1200" dirty="0" smtClean="0">
              <a:latin typeface="华文细黑"/>
              <a:ea typeface="华文细黑"/>
              <a:cs typeface="华文细黑"/>
            </a:rPr>
            <a:t>学习领域</a:t>
          </a:r>
          <a:endParaRPr lang="en-US" altLang="zh-CN" sz="1600" b="0" i="0" kern="1200" dirty="0" smtClean="0">
            <a:latin typeface="华文细黑"/>
            <a:ea typeface="华文细黑"/>
            <a:cs typeface="华文细黑"/>
          </a:endParaRPr>
        </a:p>
      </dsp:txBody>
      <dsp:txXfrm>
        <a:off x="931136" y="233807"/>
        <a:ext cx="1150865" cy="723339"/>
      </dsp:txXfrm>
    </dsp:sp>
    <dsp:sp modelId="{04B05678-FE09-4FA7-A941-CA7CD59F587B}">
      <dsp:nvSpPr>
        <dsp:cNvPr id="0" name=""/>
        <dsp:cNvSpPr/>
      </dsp:nvSpPr>
      <dsp:spPr>
        <a:xfrm>
          <a:off x="711924" y="957146"/>
          <a:ext cx="1370077" cy="723339"/>
        </a:xfrm>
        <a:prstGeom prst="rect">
          <a:avLst/>
        </a:prstGeom>
        <a:solidFill>
          <a:schemeClr val="accent5">
            <a:tint val="40000"/>
            <a:alpha val="90000"/>
            <a:hueOff val="-1415221"/>
            <a:satOff val="848"/>
            <a:lumOff val="13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1415221"/>
              <a:satOff val="848"/>
              <a:lumOff val="13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0" i="0" kern="1200" dirty="0" smtClean="0">
              <a:latin typeface="华文细黑"/>
              <a:ea typeface="华文细黑"/>
              <a:cs typeface="华文细黑"/>
            </a:rPr>
            <a:t>客户委托</a:t>
          </a:r>
          <a:endParaRPr lang="zh-CN" altLang="en-US" sz="1500" b="0" i="0" kern="1200" dirty="0">
            <a:latin typeface="华文细黑"/>
            <a:ea typeface="华文细黑"/>
            <a:cs typeface="华文细黑"/>
          </a:endParaRPr>
        </a:p>
      </dsp:txBody>
      <dsp:txXfrm>
        <a:off x="931136" y="957146"/>
        <a:ext cx="1150865" cy="723339"/>
      </dsp:txXfrm>
    </dsp:sp>
    <dsp:sp modelId="{B9DD83C6-7F9C-4C9E-B97D-536BF6D1B494}">
      <dsp:nvSpPr>
        <dsp:cNvPr id="0" name=""/>
        <dsp:cNvSpPr/>
      </dsp:nvSpPr>
      <dsp:spPr>
        <a:xfrm>
          <a:off x="711924" y="1680485"/>
          <a:ext cx="1370077" cy="723339"/>
        </a:xfrm>
        <a:prstGeom prst="rect">
          <a:avLst/>
        </a:prstGeom>
        <a:solidFill>
          <a:schemeClr val="accent5">
            <a:tint val="40000"/>
            <a:alpha val="90000"/>
            <a:hueOff val="-2830443"/>
            <a:satOff val="1696"/>
            <a:lumOff val="25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2830443"/>
              <a:satOff val="1696"/>
              <a:lumOff val="25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0" i="0" kern="1200" dirty="0" smtClean="0">
              <a:latin typeface="华文细黑"/>
              <a:ea typeface="华文细黑"/>
              <a:cs typeface="华文细黑"/>
            </a:rPr>
            <a:t>工作页</a:t>
          </a:r>
          <a:endParaRPr lang="zh-CN" altLang="en-US" sz="1500" b="0" i="0" kern="1200" dirty="0">
            <a:latin typeface="华文细黑"/>
            <a:ea typeface="华文细黑"/>
            <a:cs typeface="华文细黑"/>
          </a:endParaRPr>
        </a:p>
      </dsp:txBody>
      <dsp:txXfrm>
        <a:off x="931136" y="1680485"/>
        <a:ext cx="1150865" cy="723339"/>
      </dsp:txXfrm>
    </dsp:sp>
    <dsp:sp modelId="{1990725E-F886-4E53-9C96-D1CA9F58F577}">
      <dsp:nvSpPr>
        <dsp:cNvPr id="0" name=""/>
        <dsp:cNvSpPr/>
      </dsp:nvSpPr>
      <dsp:spPr>
        <a:xfrm>
          <a:off x="711924" y="2403824"/>
          <a:ext cx="1370077" cy="723339"/>
        </a:xfrm>
        <a:prstGeom prst="rect">
          <a:avLst/>
        </a:prstGeom>
        <a:solidFill>
          <a:schemeClr val="accent5">
            <a:tint val="40000"/>
            <a:alpha val="90000"/>
            <a:hueOff val="-4245665"/>
            <a:satOff val="2545"/>
            <a:lumOff val="38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4245665"/>
              <a:satOff val="2545"/>
              <a:lumOff val="38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0" i="0" kern="1200" dirty="0" smtClean="0">
              <a:latin typeface="华文细黑"/>
              <a:ea typeface="华文细黑"/>
              <a:cs typeface="华文细黑"/>
            </a:rPr>
            <a:t>授课计划</a:t>
          </a:r>
          <a:endParaRPr lang="zh-CN" altLang="en-US" sz="1500" b="0" i="0" kern="1200" dirty="0">
            <a:latin typeface="华文细黑"/>
            <a:ea typeface="华文细黑"/>
            <a:cs typeface="华文细黑"/>
          </a:endParaRPr>
        </a:p>
      </dsp:txBody>
      <dsp:txXfrm>
        <a:off x="931136" y="2403824"/>
        <a:ext cx="1150865" cy="723339"/>
      </dsp:txXfrm>
    </dsp:sp>
    <dsp:sp modelId="{5A820F60-5E0A-428A-86CB-2C65117E250C}">
      <dsp:nvSpPr>
        <dsp:cNvPr id="0" name=""/>
        <dsp:cNvSpPr/>
      </dsp:nvSpPr>
      <dsp:spPr>
        <a:xfrm>
          <a:off x="711924" y="3127164"/>
          <a:ext cx="1370077" cy="723339"/>
        </a:xfrm>
        <a:prstGeom prst="rect">
          <a:avLst/>
        </a:prstGeom>
        <a:solidFill>
          <a:schemeClr val="accent5">
            <a:tint val="40000"/>
            <a:alpha val="90000"/>
            <a:hueOff val="-5660886"/>
            <a:satOff val="3393"/>
            <a:lumOff val="5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5660886"/>
              <a:satOff val="3393"/>
              <a:lumOff val="5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0" i="0" kern="1200" dirty="0" smtClean="0">
              <a:latin typeface="华文细黑"/>
              <a:ea typeface="华文细黑"/>
              <a:cs typeface="华文细黑"/>
            </a:rPr>
            <a:t>课时分配</a:t>
          </a:r>
          <a:endParaRPr lang="zh-CN" altLang="en-US" sz="1500" b="0" i="0" kern="1200" dirty="0">
            <a:latin typeface="华文细黑"/>
            <a:ea typeface="华文细黑"/>
            <a:cs typeface="华文细黑"/>
          </a:endParaRPr>
        </a:p>
      </dsp:txBody>
      <dsp:txXfrm>
        <a:off x="931136" y="3127164"/>
        <a:ext cx="1150865" cy="723339"/>
      </dsp:txXfrm>
    </dsp:sp>
    <dsp:sp modelId="{AF349677-C003-45CC-B185-9AF4ED73B685}">
      <dsp:nvSpPr>
        <dsp:cNvPr id="0" name=""/>
        <dsp:cNvSpPr/>
      </dsp:nvSpPr>
      <dsp:spPr>
        <a:xfrm>
          <a:off x="0" y="1433045"/>
          <a:ext cx="725501" cy="72297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0" i="0" kern="1200" dirty="0" smtClean="0">
              <a:latin typeface="华文细黑"/>
              <a:ea typeface="华文细黑"/>
              <a:cs typeface="华文细黑"/>
            </a:rPr>
            <a:t>教学文件</a:t>
          </a:r>
          <a:endParaRPr lang="zh-CN" altLang="en-US" sz="1500" b="0" i="0" kern="1200" dirty="0">
            <a:latin typeface="华文细黑"/>
            <a:ea typeface="华文细黑"/>
            <a:cs typeface="华文细黑"/>
          </a:endParaRPr>
        </a:p>
      </dsp:txBody>
      <dsp:txXfrm>
        <a:off x="0" y="1433045"/>
        <a:ext cx="725501" cy="722977"/>
      </dsp:txXfrm>
    </dsp:sp>
    <dsp:sp modelId="{9D35821D-B3BF-400F-AD02-092EDECEBEC4}">
      <dsp:nvSpPr>
        <dsp:cNvPr id="0" name=""/>
        <dsp:cNvSpPr/>
      </dsp:nvSpPr>
      <dsp:spPr>
        <a:xfrm>
          <a:off x="2807503" y="233807"/>
          <a:ext cx="1370077" cy="723339"/>
        </a:xfrm>
        <a:prstGeom prst="rect">
          <a:avLst/>
        </a:prstGeom>
        <a:solidFill>
          <a:schemeClr val="accent5">
            <a:tint val="40000"/>
            <a:alpha val="90000"/>
            <a:hueOff val="-7076108"/>
            <a:satOff val="4241"/>
            <a:lumOff val="63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7076108"/>
              <a:satOff val="4241"/>
              <a:lumOff val="63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0" i="0" kern="1200" dirty="0" smtClean="0">
              <a:latin typeface="华文细黑"/>
              <a:ea typeface="华文细黑"/>
              <a:cs typeface="华文细黑"/>
            </a:rPr>
            <a:t>教学理念</a:t>
          </a:r>
          <a:endParaRPr lang="zh-CN" altLang="en-US" sz="1500" b="0" i="0" kern="1200" dirty="0">
            <a:latin typeface="华文细黑"/>
            <a:ea typeface="华文细黑"/>
            <a:cs typeface="华文细黑"/>
          </a:endParaRPr>
        </a:p>
      </dsp:txBody>
      <dsp:txXfrm>
        <a:off x="3026715" y="233807"/>
        <a:ext cx="1150865" cy="723339"/>
      </dsp:txXfrm>
    </dsp:sp>
    <dsp:sp modelId="{1193FEE3-DA4C-4001-B089-09CDA237C0F7}">
      <dsp:nvSpPr>
        <dsp:cNvPr id="0" name=""/>
        <dsp:cNvSpPr/>
      </dsp:nvSpPr>
      <dsp:spPr>
        <a:xfrm>
          <a:off x="2807503" y="957146"/>
          <a:ext cx="1370077" cy="723339"/>
        </a:xfrm>
        <a:prstGeom prst="rect">
          <a:avLst/>
        </a:prstGeom>
        <a:solidFill>
          <a:schemeClr val="accent5">
            <a:tint val="40000"/>
            <a:alpha val="90000"/>
            <a:hueOff val="-8491329"/>
            <a:satOff val="5089"/>
            <a:lumOff val="75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8491329"/>
              <a:satOff val="5089"/>
              <a:lumOff val="75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0" i="0" kern="1200" dirty="0" smtClean="0">
              <a:latin typeface="华文细黑"/>
              <a:ea typeface="华文细黑"/>
              <a:cs typeface="华文细黑"/>
            </a:rPr>
            <a:t>教学方法</a:t>
          </a:r>
          <a:endParaRPr lang="en-US" altLang="zh-CN" sz="1500" b="0" i="0" kern="1200" dirty="0" smtClean="0">
            <a:latin typeface="华文细黑"/>
            <a:ea typeface="华文细黑"/>
            <a:cs typeface="华文细黑"/>
          </a:endParaRPr>
        </a:p>
      </dsp:txBody>
      <dsp:txXfrm>
        <a:off x="3026715" y="957146"/>
        <a:ext cx="1150865" cy="723339"/>
      </dsp:txXfrm>
    </dsp:sp>
    <dsp:sp modelId="{E2702C53-C3A9-4128-BE3E-6E29E3CC51A2}">
      <dsp:nvSpPr>
        <dsp:cNvPr id="0" name=""/>
        <dsp:cNvSpPr/>
      </dsp:nvSpPr>
      <dsp:spPr>
        <a:xfrm>
          <a:off x="2807503" y="1680485"/>
          <a:ext cx="1370077" cy="757967"/>
        </a:xfrm>
        <a:prstGeom prst="rect">
          <a:avLst/>
        </a:prstGeom>
        <a:solidFill>
          <a:schemeClr val="accent5">
            <a:tint val="40000"/>
            <a:alpha val="90000"/>
            <a:hueOff val="-9906551"/>
            <a:satOff val="5938"/>
            <a:lumOff val="88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9906551"/>
              <a:satOff val="5938"/>
              <a:lumOff val="88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0" i="0" kern="1200" dirty="0" smtClean="0">
              <a:latin typeface="华文细黑"/>
              <a:ea typeface="华文细黑"/>
              <a:cs typeface="华文细黑"/>
            </a:rPr>
            <a:t>教学资源</a:t>
          </a:r>
          <a:endParaRPr lang="en-US" altLang="zh-CN" sz="1500" b="0" i="0" kern="1200" dirty="0" smtClean="0">
            <a:latin typeface="华文细黑"/>
            <a:ea typeface="华文细黑"/>
            <a:cs typeface="华文细黑"/>
          </a:endParaRPr>
        </a:p>
      </dsp:txBody>
      <dsp:txXfrm>
        <a:off x="3026715" y="1680485"/>
        <a:ext cx="1150865" cy="757967"/>
      </dsp:txXfrm>
    </dsp:sp>
    <dsp:sp modelId="{E9E8812A-DA9E-4618-8744-1EDA8E435840}">
      <dsp:nvSpPr>
        <dsp:cNvPr id="0" name=""/>
        <dsp:cNvSpPr/>
      </dsp:nvSpPr>
      <dsp:spPr>
        <a:xfrm>
          <a:off x="2807503" y="2438452"/>
          <a:ext cx="1370077" cy="723339"/>
        </a:xfrm>
        <a:prstGeom prst="rect">
          <a:avLst/>
        </a:prstGeom>
        <a:solidFill>
          <a:schemeClr val="accent5">
            <a:tint val="40000"/>
            <a:alpha val="90000"/>
            <a:hueOff val="-11321772"/>
            <a:satOff val="6786"/>
            <a:lumOff val="10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11321772"/>
              <a:satOff val="6786"/>
              <a:lumOff val="10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0" i="0" kern="1200" dirty="0" smtClean="0">
              <a:latin typeface="华文细黑"/>
              <a:ea typeface="华文细黑"/>
              <a:cs typeface="华文细黑"/>
            </a:rPr>
            <a:t>教学视频</a:t>
          </a:r>
          <a:endParaRPr lang="en-US" altLang="zh-CN" sz="1500" b="0" i="0" kern="1200" dirty="0" smtClean="0">
            <a:latin typeface="华文细黑"/>
            <a:ea typeface="华文细黑"/>
            <a:cs typeface="华文细黑"/>
          </a:endParaRPr>
        </a:p>
      </dsp:txBody>
      <dsp:txXfrm>
        <a:off x="3026715" y="2438452"/>
        <a:ext cx="1150865" cy="723339"/>
      </dsp:txXfrm>
    </dsp:sp>
    <dsp:sp modelId="{A079C0F7-1952-42EC-A9E0-3D5AA4BA770C}">
      <dsp:nvSpPr>
        <dsp:cNvPr id="0" name=""/>
        <dsp:cNvSpPr/>
      </dsp:nvSpPr>
      <dsp:spPr>
        <a:xfrm>
          <a:off x="2807503" y="3136948"/>
          <a:ext cx="1370077" cy="723339"/>
        </a:xfrm>
        <a:prstGeom prst="rect">
          <a:avLst/>
        </a:prstGeom>
        <a:solidFill>
          <a:schemeClr val="accent5">
            <a:tint val="40000"/>
            <a:alpha val="90000"/>
            <a:hueOff val="-12736993"/>
            <a:satOff val="7634"/>
            <a:lumOff val="113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12736993"/>
              <a:satOff val="7634"/>
              <a:lumOff val="113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0" i="0" kern="1200" dirty="0" smtClean="0">
              <a:latin typeface="华文细黑"/>
              <a:ea typeface="华文细黑"/>
              <a:cs typeface="华文细黑"/>
            </a:rPr>
            <a:t>教学体会</a:t>
          </a:r>
          <a:endParaRPr lang="en-US" altLang="zh-CN" sz="1500" b="0" i="0" kern="1200" dirty="0" smtClean="0">
            <a:latin typeface="华文细黑"/>
            <a:ea typeface="华文细黑"/>
            <a:cs typeface="华文细黑"/>
          </a:endParaRPr>
        </a:p>
      </dsp:txBody>
      <dsp:txXfrm>
        <a:off x="3026715" y="3136948"/>
        <a:ext cx="1150865" cy="723339"/>
      </dsp:txXfrm>
    </dsp:sp>
    <dsp:sp modelId="{F34775A4-C5EE-4E2C-8798-30F43545005A}">
      <dsp:nvSpPr>
        <dsp:cNvPr id="0" name=""/>
        <dsp:cNvSpPr/>
      </dsp:nvSpPr>
      <dsp:spPr>
        <a:xfrm>
          <a:off x="2214247" y="1501200"/>
          <a:ext cx="725501" cy="722977"/>
        </a:xfrm>
        <a:prstGeom prst="ellipse">
          <a:avLst/>
        </a:prstGeom>
        <a:gradFill rotWithShape="0">
          <a:gsLst>
            <a:gs pos="0">
              <a:schemeClr val="accent5">
                <a:hueOff val="-12233612"/>
                <a:satOff val="84076"/>
                <a:lumOff val="-8236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-12233612"/>
                <a:satOff val="84076"/>
                <a:lumOff val="-8236"/>
                <a:alphaOff val="0"/>
                <a:shade val="100000"/>
              </a:schemeClr>
            </a:gs>
            <a:gs pos="100000">
              <a:schemeClr val="accent5">
                <a:hueOff val="-12233612"/>
                <a:satOff val="84076"/>
                <a:lumOff val="-8236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5">
              <a:hueOff val="-12233612"/>
              <a:satOff val="84076"/>
              <a:lumOff val="-8236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0" i="0" kern="1200" dirty="0" smtClean="0">
              <a:latin typeface="华文细黑"/>
              <a:ea typeface="华文细黑"/>
              <a:cs typeface="华文细黑"/>
            </a:rPr>
            <a:t>教学方法</a:t>
          </a:r>
          <a:endParaRPr lang="zh-CN" altLang="en-US" sz="1500" b="0" i="0" kern="1200" dirty="0">
            <a:latin typeface="华文细黑"/>
            <a:ea typeface="华文细黑"/>
            <a:cs typeface="华文细黑"/>
          </a:endParaRPr>
        </a:p>
      </dsp:txBody>
      <dsp:txXfrm>
        <a:off x="2214247" y="1501200"/>
        <a:ext cx="725501" cy="722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ADBA6-E06E-471A-9E58-25D493AF2D33}" type="datetimeFigureOut">
              <a:rPr lang="zh-CN" altLang="en-US" smtClean="0"/>
              <a:pPr/>
              <a:t>2013/7/31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0D193-327C-4A65-8224-89DF0D927A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47393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482A7-D0FD-4A3E-A023-1118FFCC13F1}" type="datetimeFigureOut">
              <a:rPr lang="zh-CN" altLang="en-US" smtClean="0"/>
              <a:pPr/>
              <a:t>2013/7/31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89FC3-BA4A-4298-BBBA-43E812BF1E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36552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89FC3-BA4A-4298-BBBA-43E812BF1E2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36546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89FC3-BA4A-4298-BBBA-43E812BF1E2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37789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89FC3-BA4A-4298-BBBA-43E812BF1E2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3220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89FC3-BA4A-4298-BBBA-43E812BF1E2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6513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89FC3-BA4A-4298-BBBA-43E812BF1E2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36546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altLang="zh-CN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FF14-F557-4B30-86D9-51332F017BC7}" type="datetime1">
              <a:rPr lang="zh-CN" altLang="en-US" smtClean="0"/>
              <a:pPr/>
              <a:t>2013/7/31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中德职业教育能力中心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9098" y="5772040"/>
            <a:ext cx="1202749" cy="1602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altLang="zh-CN" smtClean="0"/>
              <a:t>Mastertextformat bearbeiten</a:t>
            </a:r>
          </a:p>
          <a:p>
            <a:pPr lvl="1"/>
            <a:r>
              <a:rPr lang="en-US" altLang="zh-CN" smtClean="0"/>
              <a:t>Zweite Ebene</a:t>
            </a:r>
          </a:p>
          <a:p>
            <a:pPr lvl="2"/>
            <a:r>
              <a:rPr lang="en-US" altLang="zh-CN" smtClean="0"/>
              <a:t>Dritte Ebene</a:t>
            </a:r>
          </a:p>
          <a:p>
            <a:pPr lvl="3"/>
            <a:r>
              <a:rPr lang="en-US" altLang="zh-CN" smtClean="0"/>
              <a:t>Vierte Ebene</a:t>
            </a:r>
          </a:p>
          <a:p>
            <a:pPr lvl="4"/>
            <a:r>
              <a:rPr lang="en-US" altLang="zh-CN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FF14-F557-4B30-86D9-51332F017BC7}" type="datetime1">
              <a:rPr lang="zh-CN" altLang="en-US" smtClean="0"/>
              <a:pPr/>
              <a:t>2013/7/31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中德职业教育能力中心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altLang="zh-CN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altLang="zh-CN" smtClean="0"/>
              <a:t>Mastertextformat bearbeiten</a:t>
            </a:r>
          </a:p>
          <a:p>
            <a:pPr lvl="1"/>
            <a:r>
              <a:rPr lang="en-US" altLang="zh-CN" smtClean="0"/>
              <a:t>Zweite Ebene</a:t>
            </a:r>
          </a:p>
          <a:p>
            <a:pPr lvl="2"/>
            <a:r>
              <a:rPr lang="en-US" altLang="zh-CN" smtClean="0"/>
              <a:t>Dritte Ebene</a:t>
            </a:r>
          </a:p>
          <a:p>
            <a:pPr lvl="3"/>
            <a:r>
              <a:rPr lang="en-US" altLang="zh-CN" smtClean="0"/>
              <a:t>Vierte Ebene</a:t>
            </a:r>
          </a:p>
          <a:p>
            <a:pPr lvl="4"/>
            <a:r>
              <a:rPr lang="en-US" altLang="zh-CN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FF14-F557-4B30-86D9-51332F017BC7}" type="datetime1">
              <a:rPr lang="zh-CN" altLang="en-US" smtClean="0"/>
              <a:pPr/>
              <a:t>2013/7/31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中德职业教育能力中心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Mastertitelformat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Mastertextformat bearbeiten</a:t>
            </a:r>
          </a:p>
          <a:p>
            <a:pPr lvl="1"/>
            <a:r>
              <a:rPr lang="en-US" altLang="zh-CN" smtClean="0"/>
              <a:t>Zweite Ebene</a:t>
            </a:r>
          </a:p>
          <a:p>
            <a:pPr lvl="2"/>
            <a:r>
              <a:rPr lang="en-US" altLang="zh-CN" smtClean="0"/>
              <a:t>Dritte Ebene</a:t>
            </a:r>
          </a:p>
          <a:p>
            <a:pPr lvl="3"/>
            <a:r>
              <a:rPr lang="en-US" altLang="zh-CN" smtClean="0"/>
              <a:t>Vierte Ebene</a:t>
            </a:r>
          </a:p>
          <a:p>
            <a:pPr lvl="4"/>
            <a:r>
              <a:rPr lang="en-US" altLang="zh-CN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FF14-F557-4B30-86D9-51332F017BC7}" type="datetime1">
              <a:rPr lang="zh-CN" altLang="en-US" smtClean="0"/>
              <a:pPr/>
              <a:t>2013/7/31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中德职业教育能力中心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5408" y="5858555"/>
            <a:ext cx="1120415" cy="1492953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6264711"/>
            <a:ext cx="1110979" cy="57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altLang="zh-CN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FF14-F557-4B30-86D9-51332F017BC7}" type="datetime1">
              <a:rPr lang="zh-CN" altLang="en-US" smtClean="0"/>
              <a:pPr/>
              <a:t>2013/7/31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中德职业教育能力中心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Mastertextformat bearbeiten</a:t>
            </a:r>
          </a:p>
          <a:p>
            <a:pPr lvl="1"/>
            <a:r>
              <a:rPr lang="en-US" altLang="zh-CN" smtClean="0"/>
              <a:t>Zweite Ebene</a:t>
            </a:r>
          </a:p>
          <a:p>
            <a:pPr lvl="2"/>
            <a:r>
              <a:rPr lang="en-US" altLang="zh-CN" smtClean="0"/>
              <a:t>Dritte Ebene</a:t>
            </a:r>
          </a:p>
          <a:p>
            <a:pPr lvl="3"/>
            <a:r>
              <a:rPr lang="en-US" altLang="zh-CN" smtClean="0"/>
              <a:t>Vierte Ebene</a:t>
            </a:r>
          </a:p>
          <a:p>
            <a:pPr lvl="4"/>
            <a:r>
              <a:rPr lang="en-US" altLang="zh-CN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Mastertextformat bearbeiten</a:t>
            </a:r>
          </a:p>
          <a:p>
            <a:pPr lvl="1"/>
            <a:r>
              <a:rPr lang="en-US" altLang="zh-CN" smtClean="0"/>
              <a:t>Zweite Ebene</a:t>
            </a:r>
          </a:p>
          <a:p>
            <a:pPr lvl="2"/>
            <a:r>
              <a:rPr lang="en-US" altLang="zh-CN" smtClean="0"/>
              <a:t>Dritte Ebene</a:t>
            </a:r>
          </a:p>
          <a:p>
            <a:pPr lvl="3"/>
            <a:r>
              <a:rPr lang="en-US" altLang="zh-CN" smtClean="0"/>
              <a:t>Vierte Ebene</a:t>
            </a:r>
          </a:p>
          <a:p>
            <a:pPr lvl="4"/>
            <a:r>
              <a:rPr lang="en-US" altLang="zh-CN" smtClean="0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FF14-F557-4B30-86D9-51332F017BC7}" type="datetime1">
              <a:rPr lang="zh-CN" altLang="en-US" smtClean="0"/>
              <a:pPr/>
              <a:t>2013/7/31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中德职业教育能力中心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Mastertextformat bearbeiten</a:t>
            </a:r>
          </a:p>
          <a:p>
            <a:pPr lvl="1"/>
            <a:r>
              <a:rPr lang="en-US" altLang="zh-CN" smtClean="0"/>
              <a:t>Zweite Ebene</a:t>
            </a:r>
          </a:p>
          <a:p>
            <a:pPr lvl="2"/>
            <a:r>
              <a:rPr lang="en-US" altLang="zh-CN" smtClean="0"/>
              <a:t>Dritte Ebene</a:t>
            </a:r>
          </a:p>
          <a:p>
            <a:pPr lvl="3"/>
            <a:r>
              <a:rPr lang="en-US" altLang="zh-CN" smtClean="0"/>
              <a:t>Vierte Ebene</a:t>
            </a:r>
          </a:p>
          <a:p>
            <a:pPr lvl="4"/>
            <a:r>
              <a:rPr lang="en-US" altLang="zh-CN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Mastertextformat bearbeiten</a:t>
            </a:r>
          </a:p>
          <a:p>
            <a:pPr lvl="1"/>
            <a:r>
              <a:rPr lang="en-US" altLang="zh-CN" smtClean="0"/>
              <a:t>Zweite Ebene</a:t>
            </a:r>
          </a:p>
          <a:p>
            <a:pPr lvl="2"/>
            <a:r>
              <a:rPr lang="en-US" altLang="zh-CN" smtClean="0"/>
              <a:t>Dritte Ebene</a:t>
            </a:r>
          </a:p>
          <a:p>
            <a:pPr lvl="3"/>
            <a:r>
              <a:rPr lang="en-US" altLang="zh-CN" smtClean="0"/>
              <a:t>Vierte Ebene</a:t>
            </a:r>
          </a:p>
          <a:p>
            <a:pPr lvl="4"/>
            <a:r>
              <a:rPr lang="en-US" altLang="zh-CN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FF14-F557-4B30-86D9-51332F017BC7}" type="datetime1">
              <a:rPr lang="zh-CN" altLang="en-US" smtClean="0"/>
              <a:pPr/>
              <a:t>2013/7/31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中德职业教育能力中心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FF14-F557-4B30-86D9-51332F017BC7}" type="datetime1">
              <a:rPr lang="zh-CN" altLang="en-US" smtClean="0"/>
              <a:pPr/>
              <a:t>2013/7/31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中德职业教育能力中心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FF14-F557-4B30-86D9-51332F017BC7}" type="datetime1">
              <a:rPr lang="zh-CN" altLang="en-US" smtClean="0"/>
              <a:pPr/>
              <a:t>2013/7/31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中德职业教育能力中心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altLang="zh-CN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Mastertextformat bearbeiten</a:t>
            </a:r>
          </a:p>
          <a:p>
            <a:pPr lvl="1"/>
            <a:r>
              <a:rPr lang="en-US" altLang="zh-CN" smtClean="0"/>
              <a:t>Zweite Ebene</a:t>
            </a:r>
          </a:p>
          <a:p>
            <a:pPr lvl="2"/>
            <a:r>
              <a:rPr lang="en-US" altLang="zh-CN" smtClean="0"/>
              <a:t>Dritte Ebene</a:t>
            </a:r>
          </a:p>
          <a:p>
            <a:pPr lvl="3"/>
            <a:r>
              <a:rPr lang="en-US" altLang="zh-CN" smtClean="0"/>
              <a:t>Vierte Ebene</a:t>
            </a:r>
          </a:p>
          <a:p>
            <a:pPr lvl="4"/>
            <a:r>
              <a:rPr lang="en-US" altLang="zh-CN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FF14-F557-4B30-86D9-51332F017BC7}" type="datetime1">
              <a:rPr lang="zh-CN" altLang="en-US" smtClean="0"/>
              <a:pPr/>
              <a:t>2013/7/31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中德职业教育能力中心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altLang="zh-CN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Bild auf Platzhalter ziehen oder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FF14-F557-4B30-86D9-51332F017BC7}" type="datetime1">
              <a:rPr lang="zh-CN" altLang="en-US" smtClean="0"/>
              <a:pPr/>
              <a:t>2013/7/31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中德职业教育能力中心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altLang="zh-CN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altLang="zh-CN" smtClean="0"/>
              <a:t>Mastertextformat bearbeiten</a:t>
            </a:r>
          </a:p>
          <a:p>
            <a:pPr lvl="1"/>
            <a:r>
              <a:rPr lang="en-US" altLang="zh-CN" smtClean="0"/>
              <a:t>Zweite Ebene</a:t>
            </a:r>
          </a:p>
          <a:p>
            <a:pPr lvl="2"/>
            <a:r>
              <a:rPr lang="en-US" altLang="zh-CN" smtClean="0"/>
              <a:t>Dritte Ebene</a:t>
            </a:r>
          </a:p>
          <a:p>
            <a:pPr lvl="3"/>
            <a:r>
              <a:rPr lang="en-US" altLang="zh-CN" smtClean="0"/>
              <a:t>Vierte Ebene</a:t>
            </a:r>
          </a:p>
          <a:p>
            <a:pPr lvl="4"/>
            <a:r>
              <a:rPr lang="en-US" altLang="zh-CN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BE1FF14-F557-4B30-86D9-51332F017BC7}" type="datetime1">
              <a:rPr lang="zh-CN" altLang="en-US" smtClean="0"/>
              <a:pPr/>
              <a:t>2013/7/31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zh-CN" altLang="en-US" smtClean="0"/>
              <a:t>中德职业教育能力中心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hyperlink" Target="1-%E5%AD%A6%E4%B9%A0%E9%A2%86%E5%9F%9F1-8%E6%B1%87%E6%80%BB%E8%A1%A8.xl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12640_KA%20I%206%20-%204_Bremsbelagsverschlei%C3%9Fanzeige_leuchtet_L_chs.xls" TargetMode="External"/><Relationship Id="rId5" Type="http://schemas.openxmlformats.org/officeDocument/2006/relationships/image" Target="../media/image14.png"/><Relationship Id="rId4" Type="http://schemas.openxmlformats.org/officeDocument/2006/relationships/hyperlink" Target="2-Lernfeld_6_chs.xl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3284984"/>
            <a:ext cx="8280920" cy="1740024"/>
          </a:xfrm>
        </p:spPr>
        <p:txBody>
          <a:bodyPr/>
          <a:lstStyle/>
          <a:p>
            <a:r>
              <a:rPr lang="zh-CN" altLang="en-US" sz="3200" dirty="0" smtClean="0">
                <a:solidFill>
                  <a:srgbClr val="C10202"/>
                </a:solidFill>
                <a:ea typeface="华文黑体"/>
                <a:cs typeface="华文黑体"/>
              </a:rPr>
              <a:t>中德职业教育汽车机电项目</a:t>
            </a:r>
            <a:r>
              <a:rPr lang="en-US" altLang="zh-CN" sz="3200" dirty="0" smtClean="0">
                <a:solidFill>
                  <a:srgbClr val="C10202"/>
                </a:solidFill>
                <a:ea typeface="华文黑体"/>
                <a:cs typeface="华文黑体"/>
              </a:rPr>
              <a:t/>
            </a:r>
            <a:br>
              <a:rPr lang="en-US" altLang="zh-CN" sz="3200" dirty="0" smtClean="0">
                <a:solidFill>
                  <a:srgbClr val="C10202"/>
                </a:solidFill>
                <a:ea typeface="华文黑体"/>
                <a:cs typeface="华文黑体"/>
              </a:rPr>
            </a:br>
            <a:r>
              <a:rPr lang="en-US" altLang="zh-CN" sz="2800" dirty="0" smtClean="0">
                <a:solidFill>
                  <a:srgbClr val="C10202"/>
                </a:solidFill>
                <a:ea typeface="华文黑体"/>
                <a:cs typeface="华文黑体"/>
              </a:rPr>
              <a:t>S</a:t>
            </a:r>
            <a:r>
              <a:rPr lang="en-US" altLang="zh-CN" sz="2800" dirty="0" smtClean="0">
                <a:solidFill>
                  <a:schemeClr val="tx1"/>
                </a:solidFill>
                <a:ea typeface="华文黑体"/>
                <a:cs typeface="华文黑体"/>
              </a:rPr>
              <a:t>ino-</a:t>
            </a:r>
            <a:r>
              <a:rPr lang="en-US" altLang="zh-CN" sz="2800" dirty="0" smtClean="0">
                <a:solidFill>
                  <a:srgbClr val="C10202"/>
                </a:solidFill>
                <a:ea typeface="华文黑体"/>
                <a:cs typeface="华文黑体"/>
              </a:rPr>
              <a:t>G</a:t>
            </a:r>
            <a:r>
              <a:rPr lang="en-US" altLang="zh-CN" sz="2800" dirty="0" smtClean="0">
                <a:solidFill>
                  <a:schemeClr val="tx1"/>
                </a:solidFill>
                <a:ea typeface="华文黑体"/>
                <a:cs typeface="华文黑体"/>
              </a:rPr>
              <a:t>erman </a:t>
            </a:r>
            <a:r>
              <a:rPr lang="en-US" altLang="zh-CN" sz="2800" dirty="0" smtClean="0">
                <a:solidFill>
                  <a:srgbClr val="C10202"/>
                </a:solidFill>
                <a:ea typeface="华文黑体"/>
                <a:cs typeface="华文黑体"/>
              </a:rPr>
              <a:t>A</a:t>
            </a:r>
            <a:r>
              <a:rPr lang="en-US" altLang="zh-CN" sz="2800" dirty="0" smtClean="0">
                <a:solidFill>
                  <a:schemeClr val="tx1"/>
                </a:solidFill>
                <a:ea typeface="华文黑体"/>
                <a:cs typeface="华文黑体"/>
              </a:rPr>
              <a:t>utomotive </a:t>
            </a:r>
            <a:r>
              <a:rPr lang="en-US" altLang="zh-CN" sz="2800" dirty="0" smtClean="0">
                <a:solidFill>
                  <a:srgbClr val="C10202"/>
                </a:solidFill>
                <a:ea typeface="华文黑体"/>
                <a:cs typeface="华文黑体"/>
              </a:rPr>
              <a:t>V</a:t>
            </a:r>
            <a:r>
              <a:rPr lang="en-US" altLang="zh-CN" sz="2800" dirty="0" smtClean="0">
                <a:solidFill>
                  <a:schemeClr val="tx1"/>
                </a:solidFill>
                <a:ea typeface="华文黑体"/>
                <a:cs typeface="华文黑体"/>
              </a:rPr>
              <a:t>ocational </a:t>
            </a:r>
            <a:r>
              <a:rPr lang="en-US" altLang="zh-CN" sz="2800" dirty="0" smtClean="0">
                <a:solidFill>
                  <a:srgbClr val="C10202"/>
                </a:solidFill>
                <a:ea typeface="华文黑体"/>
                <a:cs typeface="华文黑体"/>
              </a:rPr>
              <a:t>E</a:t>
            </a:r>
            <a:r>
              <a:rPr lang="en-US" altLang="zh-CN" sz="2800" dirty="0" smtClean="0">
                <a:solidFill>
                  <a:schemeClr val="tx1"/>
                </a:solidFill>
                <a:ea typeface="华文黑体"/>
                <a:cs typeface="华文黑体"/>
              </a:rPr>
              <a:t>ducation</a:t>
            </a:r>
            <a:r>
              <a:rPr lang="zh-CN" altLang="en-US" sz="2800" dirty="0" smtClean="0">
                <a:solidFill>
                  <a:schemeClr val="tx1"/>
                </a:solidFill>
                <a:ea typeface="华文黑体"/>
                <a:cs typeface="华文黑体"/>
              </a:rPr>
              <a:t>（</a:t>
            </a:r>
            <a:r>
              <a:rPr lang="en-US" altLang="zh-CN" sz="2800" dirty="0" smtClean="0">
                <a:solidFill>
                  <a:schemeClr val="tx1"/>
                </a:solidFill>
                <a:ea typeface="华文黑体"/>
                <a:cs typeface="华文黑体"/>
              </a:rPr>
              <a:t>SGAVE</a:t>
            </a:r>
            <a:r>
              <a:rPr lang="zh-CN" altLang="en-US" sz="2800" dirty="0" smtClean="0">
                <a:solidFill>
                  <a:schemeClr val="tx1"/>
                </a:solidFill>
                <a:ea typeface="华文黑体"/>
                <a:cs typeface="华文黑体"/>
              </a:rPr>
              <a:t>）</a:t>
            </a:r>
            <a:endParaRPr lang="zh-CN" altLang="en-US" sz="2800" dirty="0">
              <a:solidFill>
                <a:schemeClr val="tx1"/>
              </a:solidFill>
              <a:ea typeface="华文黑体"/>
              <a:cs typeface="华文黑体"/>
            </a:endParaRPr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</p:spPr>
        <p:txBody>
          <a:bodyPr/>
          <a:lstStyle/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中德职业教育能力中心</a:t>
            </a:r>
            <a:endParaRPr lang="zh-CN" altLang="en-US" dirty="0">
              <a:latin typeface="华文细黑"/>
              <a:ea typeface="华文细黑"/>
              <a:cs typeface="华文细黑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6264711"/>
            <a:ext cx="1110979" cy="57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63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710731"/>
            <a:ext cx="4017615" cy="2574253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>
                <a:latin typeface="华文细黑"/>
                <a:ea typeface="华文细黑"/>
                <a:cs typeface="华文细黑"/>
              </a:rPr>
              <a:t>中德职业教育能力中心</a:t>
            </a:r>
            <a:endParaRPr lang="zh-CN" altLang="en-US">
              <a:latin typeface="华文细黑"/>
              <a:ea typeface="华文细黑"/>
              <a:cs typeface="华文细黑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7808" y="3554835"/>
            <a:ext cx="3888432" cy="25384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60032" y="1275725"/>
            <a:ext cx="3992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黑体"/>
                <a:ea typeface="华文黑体"/>
                <a:cs typeface="华文黑体"/>
              </a:rPr>
              <a:t>德国培训</a:t>
            </a:r>
            <a:endParaRPr lang="en-US" altLang="zh-CN" dirty="0" smtClean="0">
              <a:latin typeface="华文黑体"/>
              <a:ea typeface="华文黑体"/>
              <a:cs typeface="华文黑体"/>
            </a:endParaRPr>
          </a:p>
          <a:p>
            <a:pPr marL="285750" indent="-285750">
              <a:buFont typeface="Wingdings" charset="2"/>
              <a:buChar char="§"/>
            </a:pPr>
            <a:endParaRPr lang="en-US" altLang="zh-CN" dirty="0">
              <a:latin typeface="华文细黑"/>
              <a:ea typeface="华文细黑"/>
              <a:cs typeface="华文细黑"/>
            </a:endParaRPr>
          </a:p>
          <a:p>
            <a:pPr marL="285750" indent="-285750">
              <a:buFont typeface="Wingdings" charset="2"/>
              <a:buChar char="§"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以教学法的学习为主</a:t>
            </a:r>
            <a:endParaRPr lang="en-US" altLang="zh-CN" dirty="0" smtClean="0">
              <a:latin typeface="华文细黑"/>
              <a:ea typeface="华文细黑"/>
              <a:cs typeface="华文细黑"/>
            </a:endParaRPr>
          </a:p>
          <a:p>
            <a:pPr marL="285750" indent="-285750">
              <a:buFont typeface="Wingdings" charset="2"/>
              <a:buChar char="§"/>
            </a:pPr>
            <a:endParaRPr lang="en-US" altLang="zh-CN" dirty="0">
              <a:latin typeface="华文细黑"/>
              <a:ea typeface="华文细黑"/>
              <a:cs typeface="华文细黑"/>
            </a:endParaRPr>
          </a:p>
          <a:p>
            <a:pPr marL="285750" indent="-285750">
              <a:buFont typeface="Wingdings" charset="2"/>
              <a:buChar char="§"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体会以行动为导向的教学法内涵</a:t>
            </a:r>
            <a:endParaRPr lang="en-US" altLang="zh-CN" dirty="0" smtClean="0">
              <a:latin typeface="华文细黑"/>
              <a:ea typeface="华文细黑"/>
              <a:cs typeface="华文细黑"/>
            </a:endParaRPr>
          </a:p>
          <a:p>
            <a:pPr marL="285750" indent="-285750">
              <a:buFont typeface="Wingdings" charset="2"/>
              <a:buChar char="§"/>
            </a:pPr>
            <a:endParaRPr lang="en-US" altLang="zh-CN" dirty="0" smtClean="0">
              <a:latin typeface="华文细黑"/>
              <a:ea typeface="华文细黑"/>
              <a:cs typeface="华文细黑"/>
            </a:endParaRPr>
          </a:p>
          <a:p>
            <a:pPr marL="285750" indent="-285750">
              <a:buFont typeface="Wingdings" charset="2"/>
              <a:buChar char="§"/>
            </a:pPr>
            <a:endParaRPr lang="en-US" altLang="zh-CN" dirty="0" smtClean="0">
              <a:latin typeface="华文细黑"/>
              <a:ea typeface="华文细黑"/>
              <a:cs typeface="华文细黑"/>
            </a:endParaRPr>
          </a:p>
          <a:p>
            <a:pPr marL="285750" indent="-285750">
              <a:buFont typeface="Wingdings" charset="2"/>
              <a:buChar char="§"/>
            </a:pPr>
            <a:endParaRPr lang="zh-CN" altLang="en-US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4157409"/>
            <a:ext cx="3312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zh-CN" altLang="en-US" dirty="0">
                <a:latin typeface="华文细黑"/>
                <a:ea typeface="华文细黑"/>
                <a:cs typeface="华文细黑"/>
              </a:rPr>
              <a:t>了解德国双元制教学</a:t>
            </a:r>
            <a:endParaRPr lang="en-US" altLang="zh-CN" dirty="0">
              <a:latin typeface="华文细黑"/>
              <a:ea typeface="华文细黑"/>
              <a:cs typeface="华文细黑"/>
            </a:endParaRPr>
          </a:p>
          <a:p>
            <a:pPr marL="285750" indent="-285750">
              <a:buFont typeface="Wingdings" charset="2"/>
              <a:buChar char="§"/>
            </a:pPr>
            <a:endParaRPr lang="en-US" altLang="zh-CN" dirty="0">
              <a:latin typeface="华文细黑"/>
              <a:ea typeface="华文细黑"/>
              <a:cs typeface="华文细黑"/>
            </a:endParaRPr>
          </a:p>
          <a:p>
            <a:pPr marL="285750" indent="-285750">
              <a:buFont typeface="Wingdings" charset="2"/>
              <a:buChar char="§"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实践</a:t>
            </a:r>
            <a:r>
              <a:rPr lang="zh-CN" altLang="en-US" dirty="0">
                <a:latin typeface="华文细黑"/>
                <a:ea typeface="华文细黑"/>
                <a:cs typeface="华文细黑"/>
              </a:rPr>
              <a:t>不同教学法，并灵活运功用与课程设计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中</a:t>
            </a:r>
            <a:endParaRPr lang="en-US" altLang="zh-CN" dirty="0" smtClean="0">
              <a:latin typeface="华文细黑"/>
              <a:ea typeface="华文细黑"/>
              <a:cs typeface="华文细黑"/>
            </a:endParaRPr>
          </a:p>
          <a:p>
            <a:pPr marL="285750" indent="-285750">
              <a:buFont typeface="Wingdings" charset="2"/>
              <a:buChar char="§"/>
            </a:pPr>
            <a:endParaRPr lang="en-US" altLang="zh-CN" dirty="0">
              <a:latin typeface="华文细黑"/>
              <a:ea typeface="华文细黑"/>
              <a:cs typeface="华文细黑"/>
            </a:endParaRPr>
          </a:p>
          <a:p>
            <a:pPr marL="285750" indent="-285750">
              <a:buFont typeface="Wingdings" charset="2"/>
              <a:buChar char="§"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参观德国企业及职业院校</a:t>
            </a:r>
            <a:endParaRPr lang="en-US" altLang="zh-CN" dirty="0" smtClean="0">
              <a:latin typeface="华文细黑"/>
              <a:ea typeface="华文细黑"/>
              <a:cs typeface="华文细黑"/>
            </a:endParaRPr>
          </a:p>
          <a:p>
            <a:pPr marL="285750" indent="-285750">
              <a:buFont typeface="Wingdings" charset="2"/>
              <a:buChar char="§"/>
            </a:pPr>
            <a:endParaRPr lang="zh-CN" altLang="en-US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5796136" y="373296"/>
            <a:ext cx="3024336" cy="576064"/>
          </a:xfrm>
          <a:noFill/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zh-CN" altLang="en-US" sz="2700" dirty="0">
                <a:latin typeface="华文黑体"/>
                <a:ea typeface="华文黑体"/>
                <a:cs typeface="华文黑体"/>
              </a:rPr>
              <a:t>师资培训</a:t>
            </a:r>
          </a:p>
        </p:txBody>
      </p:sp>
      <p:sp>
        <p:nvSpPr>
          <p:cNvPr id="10" name="Rechteck 9"/>
          <p:cNvSpPr/>
          <p:nvPr/>
        </p:nvSpPr>
        <p:spPr>
          <a:xfrm>
            <a:off x="6300192" y="476672"/>
            <a:ext cx="72008" cy="432048"/>
          </a:xfrm>
          <a:prstGeom prst="rect">
            <a:avLst/>
          </a:prstGeom>
          <a:solidFill>
            <a:srgbClr val="AB08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27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4206" y="395392"/>
            <a:ext cx="2288290" cy="576064"/>
          </a:xfrm>
          <a:noFill/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zh-CN" altLang="en-US" sz="3000" dirty="0" smtClean="0">
                <a:latin typeface="华文黑体"/>
                <a:ea typeface="华文黑体"/>
                <a:cs typeface="华文黑体"/>
              </a:rPr>
              <a:t>再</a:t>
            </a:r>
            <a:r>
              <a:rPr lang="zh-CN" altLang="en-US" sz="3000" dirty="0">
                <a:latin typeface="华文黑体"/>
                <a:ea typeface="华文黑体"/>
                <a:cs typeface="华文黑体"/>
              </a:rPr>
              <a:t>培训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501008"/>
            <a:ext cx="4052800" cy="2615480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中德职业教育能力中心</a:t>
            </a:r>
            <a:endParaRPr lang="zh-CN" altLang="en-US"/>
          </a:p>
        </p:txBody>
      </p:sp>
      <p:pic>
        <p:nvPicPr>
          <p:cNvPr id="5" name="Picture 5" descr="IMG_3353.JPG"/>
          <p:cNvPicPr>
            <a:picLocks noChangeAspect="1"/>
          </p:cNvPicPr>
          <p:nvPr/>
        </p:nvPicPr>
        <p:blipFill>
          <a:blip r:embed="rId3" cstate="print"/>
          <a:srcRect l="3990" t="9642" b="21314"/>
          <a:stretch>
            <a:fillRect/>
          </a:stretch>
        </p:blipFill>
        <p:spPr>
          <a:xfrm>
            <a:off x="683568" y="1052737"/>
            <a:ext cx="4052800" cy="2448272"/>
          </a:xfrm>
          <a:prstGeom prst="rect">
            <a:avLst/>
          </a:prstGeom>
        </p:spPr>
      </p:pic>
      <p:pic>
        <p:nvPicPr>
          <p:cNvPr id="7" name="Picture Placeholder 60" descr="DSC04724.JPG"/>
          <p:cNvPicPr>
            <a:picLocks noGrp="1"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9701" y="3812232"/>
            <a:ext cx="3085037" cy="2304256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3" name="TextBox 2"/>
          <p:cNvSpPr txBox="1"/>
          <p:nvPr/>
        </p:nvSpPr>
        <p:spPr>
          <a:xfrm>
            <a:off x="4860032" y="1412775"/>
            <a:ext cx="3384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5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大厂商每年免费提供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1-2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个技术研讨课</a:t>
            </a:r>
            <a:endParaRPr lang="en-US" altLang="zh-CN" dirty="0" smtClean="0">
              <a:latin typeface="华文细黑"/>
              <a:ea typeface="华文细黑"/>
              <a:cs typeface="华文细黑"/>
            </a:endParaRPr>
          </a:p>
          <a:p>
            <a:pPr marL="285750" indent="-285750">
              <a:buFont typeface="Wingdings" charset="2"/>
              <a:buChar char="§"/>
            </a:pPr>
            <a:endParaRPr lang="en-US" altLang="zh-CN" dirty="0" smtClean="0">
              <a:latin typeface="华文细黑"/>
              <a:ea typeface="华文细黑"/>
              <a:cs typeface="华文细黑"/>
            </a:endParaRPr>
          </a:p>
          <a:p>
            <a:pPr marL="285750" indent="-285750">
              <a:buFont typeface="Wingdings" charset="2"/>
              <a:buChar char="§"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学习掌握新技术，提高技术水平和动手能力</a:t>
            </a:r>
            <a:endParaRPr lang="en-US" altLang="zh-CN" dirty="0" smtClean="0">
              <a:latin typeface="华文细黑"/>
              <a:ea typeface="华文细黑"/>
              <a:cs typeface="华文细黑"/>
            </a:endParaRPr>
          </a:p>
          <a:p>
            <a:pPr marL="285750" indent="-285750">
              <a:buFont typeface="Wingdings" charset="2"/>
              <a:buChar char="§"/>
            </a:pPr>
            <a:endParaRPr lang="en-US" altLang="zh-CN" dirty="0" smtClean="0">
              <a:latin typeface="华文细黑"/>
              <a:ea typeface="华文细黑"/>
              <a:cs typeface="华文细黑"/>
            </a:endParaRPr>
          </a:p>
          <a:p>
            <a:pPr marL="285750" indent="-285750">
              <a:buFont typeface="Wingdings" charset="2"/>
              <a:buChar char="§"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内容涉及理论、实操及试乘试驾等</a:t>
            </a:r>
            <a:endParaRPr lang="en-US" altLang="zh-CN" dirty="0" smtClean="0">
              <a:latin typeface="华文细黑"/>
              <a:ea typeface="华文细黑"/>
              <a:cs typeface="华文细黑"/>
            </a:endParaRPr>
          </a:p>
          <a:p>
            <a:pPr marL="285750" indent="-285750">
              <a:buFont typeface="Wingdings" charset="2"/>
              <a:buChar char="§"/>
            </a:pPr>
            <a:endParaRPr lang="zh-CN" altLang="en-US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588224" y="476672"/>
            <a:ext cx="72008" cy="432048"/>
          </a:xfrm>
          <a:prstGeom prst="rect">
            <a:avLst/>
          </a:prstGeom>
          <a:solidFill>
            <a:srgbClr val="AB08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5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26408" y="345480"/>
            <a:ext cx="2251720" cy="654968"/>
          </a:xfrm>
          <a:noFill/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zh-CN" altLang="en-US" sz="2700" dirty="0">
                <a:latin typeface="华文黑体"/>
                <a:ea typeface="华文黑体"/>
                <a:cs typeface="华文黑体"/>
              </a:rPr>
              <a:t>学习内容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中德职业教育能力中心</a:t>
            </a:r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83568" y="2060848"/>
            <a:ext cx="32403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000" dirty="0">
              <a:latin typeface="华文细黑"/>
              <a:ea typeface="华文细黑"/>
              <a:cs typeface="华文细黑"/>
            </a:endParaRPr>
          </a:p>
          <a:p>
            <a:pPr marL="285750" indent="-285750">
              <a:buFont typeface="Wingdings" charset="2"/>
              <a:buChar char="§"/>
            </a:pP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学习制作工作页</a:t>
            </a:r>
            <a:endParaRPr lang="en-US" altLang="zh-CN" sz="1600" dirty="0" smtClean="0">
              <a:latin typeface="华文细黑"/>
              <a:ea typeface="华文细黑"/>
              <a:cs typeface="华文细黑"/>
            </a:endParaRPr>
          </a:p>
          <a:p>
            <a:pPr marL="285750" indent="-285750">
              <a:buFont typeface="Wingdings" charset="2"/>
              <a:buChar char="§"/>
            </a:pPr>
            <a:endParaRPr lang="en-US" altLang="zh-CN" sz="1600" dirty="0" smtClean="0">
              <a:latin typeface="华文细黑"/>
              <a:ea typeface="华文细黑"/>
              <a:cs typeface="华文细黑"/>
            </a:endParaRPr>
          </a:p>
          <a:p>
            <a:pPr marL="285750" indent="-285750">
              <a:buFont typeface="Wingdings" charset="2"/>
              <a:buChar char="§"/>
            </a:pP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学习制定课程计划</a:t>
            </a:r>
            <a:endParaRPr lang="en-US" altLang="zh-CN" sz="1600" dirty="0" smtClean="0">
              <a:latin typeface="华文细黑"/>
              <a:ea typeface="华文细黑"/>
              <a:cs typeface="华文细黑"/>
            </a:endParaRPr>
          </a:p>
          <a:p>
            <a:pPr marL="285750" indent="-285750">
              <a:buFont typeface="Wingdings" charset="2"/>
              <a:buChar char="§"/>
            </a:pPr>
            <a:endParaRPr lang="en-US" altLang="zh-CN" sz="1600" dirty="0" smtClean="0">
              <a:latin typeface="华文细黑"/>
              <a:ea typeface="华文细黑"/>
              <a:cs typeface="华文细黑"/>
            </a:endParaRPr>
          </a:p>
          <a:p>
            <a:pPr marL="285750" indent="-285750">
              <a:buFont typeface="Wingdings" charset="2"/>
              <a:buChar char="§"/>
            </a:pPr>
            <a:r>
              <a:rPr lang="zh-CN" altLang="en-US" sz="1600" dirty="0">
                <a:latin typeface="华文细黑"/>
                <a:ea typeface="华文细黑"/>
                <a:cs typeface="华文细黑"/>
              </a:rPr>
              <a:t>不</a:t>
            </a: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单纯教授教学法，而是教学结合，通过学习技术学习教学法</a:t>
            </a:r>
            <a:endParaRPr lang="en-US" altLang="zh-CN" sz="1600" dirty="0" smtClean="0">
              <a:latin typeface="华文细黑"/>
              <a:ea typeface="华文细黑"/>
              <a:cs typeface="华文细黑"/>
            </a:endParaRPr>
          </a:p>
          <a:p>
            <a:pPr marL="285750" indent="-285750">
              <a:buFont typeface="Wingdings" charset="2"/>
              <a:buChar char="§"/>
            </a:pPr>
            <a:endParaRPr lang="en-US" altLang="zh-CN" sz="1600" dirty="0" smtClean="0">
              <a:latin typeface="华文细黑"/>
              <a:ea typeface="华文细黑"/>
              <a:cs typeface="华文细黑"/>
            </a:endParaRPr>
          </a:p>
          <a:p>
            <a:pPr marL="285750" indent="-285750">
              <a:buFont typeface="Wingdings" charset="2"/>
              <a:buChar char="§"/>
            </a:pP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采用多种教学方式，注重能力和实操，通过增强教师的技能提高学生的水平</a:t>
            </a:r>
            <a:endParaRPr lang="zh-CN" altLang="en-US" sz="1600" dirty="0">
              <a:latin typeface="华文细黑"/>
              <a:ea typeface="华文细黑"/>
              <a:cs typeface="华文细黑"/>
            </a:endParaRPr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xmlns="" val="625488614"/>
              </p:ext>
            </p:extLst>
          </p:nvPr>
        </p:nvGraphicFramePr>
        <p:xfrm>
          <a:off x="4211960" y="1916832"/>
          <a:ext cx="44284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6264711"/>
            <a:ext cx="1110979" cy="57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6300192" y="476672"/>
            <a:ext cx="72008" cy="432048"/>
          </a:xfrm>
          <a:prstGeom prst="rect">
            <a:avLst/>
          </a:prstGeom>
          <a:solidFill>
            <a:srgbClr val="AB08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4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6300192" y="476672"/>
            <a:ext cx="72008" cy="432048"/>
          </a:xfrm>
          <a:prstGeom prst="rect">
            <a:avLst/>
          </a:prstGeom>
          <a:solidFill>
            <a:srgbClr val="AB08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47792" y="404664"/>
            <a:ext cx="1988096" cy="510952"/>
          </a:xfrm>
          <a:noFill/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pPr algn="ctr"/>
            <a:r>
              <a:rPr lang="zh-CN" altLang="en-US" sz="3000" dirty="0">
                <a:latin typeface="华文黑体"/>
                <a:ea typeface="华文黑体"/>
                <a:cs typeface="华文黑体"/>
              </a:rPr>
              <a:t>教学大纲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中德职业教育能力中心</a:t>
            </a:r>
            <a:endParaRPr lang="zh-CN" altLang="en-US"/>
          </a:p>
        </p:txBody>
      </p:sp>
      <p:pic>
        <p:nvPicPr>
          <p:cNvPr id="15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7" t="2042"/>
          <a:stretch>
            <a:fillRect/>
          </a:stretch>
        </p:blipFill>
        <p:spPr bwMode="auto">
          <a:xfrm>
            <a:off x="44450" y="-110530"/>
            <a:ext cx="91360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12068" y="1314822"/>
            <a:ext cx="9192580" cy="4340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hlinkClick r:id="rId6" action="ppaction://hlinkfile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199" y="3240006"/>
            <a:ext cx="9134802" cy="314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下箭头 10"/>
          <p:cNvSpPr>
            <a:spLocks noChangeArrowheads="1"/>
          </p:cNvSpPr>
          <p:nvPr/>
        </p:nvSpPr>
        <p:spPr bwMode="auto">
          <a:xfrm>
            <a:off x="6119192" y="1032470"/>
            <a:ext cx="457200" cy="1371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1020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下箭头 11"/>
          <p:cNvSpPr>
            <a:spLocks noChangeArrowheads="1"/>
          </p:cNvSpPr>
          <p:nvPr/>
        </p:nvSpPr>
        <p:spPr bwMode="auto">
          <a:xfrm>
            <a:off x="4273667" y="2799037"/>
            <a:ext cx="457200" cy="1371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1020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6264711"/>
            <a:ext cx="1110979" cy="57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8233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>
                <a:latin typeface="华文细黑"/>
                <a:ea typeface="华文细黑"/>
                <a:cs typeface="华文细黑"/>
              </a:rPr>
              <a:t>中德职业教育能力中心</a:t>
            </a:r>
            <a:endParaRPr lang="zh-CN" altLang="en-US">
              <a:latin typeface="华文细黑"/>
              <a:ea typeface="华文细黑"/>
              <a:cs typeface="华文细黑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5898312" y="425872"/>
            <a:ext cx="2844824" cy="504056"/>
          </a:xfrm>
          <a:noFill/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pPr algn="ctr"/>
            <a:r>
              <a:rPr lang="zh-CN" altLang="en-US" sz="3000" dirty="0" smtClean="0">
                <a:latin typeface="华文黑体"/>
                <a:ea typeface="华文黑体"/>
                <a:cs typeface="华文黑体"/>
              </a:rPr>
              <a:t>技术培训</a:t>
            </a:r>
            <a:endParaRPr lang="zh-CN" altLang="en-US" sz="3000" dirty="0">
              <a:latin typeface="华文黑体"/>
              <a:ea typeface="华文黑体"/>
              <a:cs typeface="华文黑体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16924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问题：</a:t>
            </a:r>
            <a:endParaRPr lang="zh-CN" altLang="en-US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979712" y="1548408"/>
            <a:ext cx="864096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华文细黑"/>
                <a:ea typeface="华文细黑"/>
                <a:cs typeface="华文细黑"/>
              </a:rPr>
              <a:t>部分教师</a:t>
            </a:r>
            <a:endParaRPr lang="zh-CN" altLang="en-US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779912" y="1478868"/>
            <a:ext cx="1728192" cy="5400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理论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-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强</a:t>
            </a:r>
            <a:endParaRPr lang="zh-CN" altLang="en-US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779912" y="2061756"/>
            <a:ext cx="1728192" cy="54006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实践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-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弱</a:t>
            </a:r>
            <a:endParaRPr lang="zh-CN" altLang="en-US" dirty="0">
              <a:latin typeface="华文细黑"/>
              <a:ea typeface="华文细黑"/>
              <a:cs typeface="华文细黑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2843808" y="1764432"/>
            <a:ext cx="792088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2843808" y="1944452"/>
            <a:ext cx="792088" cy="387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圆角矩形 19"/>
          <p:cNvSpPr/>
          <p:nvPr/>
        </p:nvSpPr>
        <p:spPr>
          <a:xfrm>
            <a:off x="6615128" y="1478869"/>
            <a:ext cx="1557272" cy="11229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华文细黑"/>
                <a:ea typeface="华文细黑"/>
                <a:cs typeface="华文细黑"/>
              </a:rPr>
              <a:t>以行动为导向的教学</a:t>
            </a:r>
            <a:endParaRPr lang="zh-CN" altLang="en-US" dirty="0">
              <a:solidFill>
                <a:schemeClr val="tx1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21" name="右箭头 20"/>
          <p:cNvSpPr/>
          <p:nvPr/>
        </p:nvSpPr>
        <p:spPr>
          <a:xfrm>
            <a:off x="5796136" y="2061756"/>
            <a:ext cx="72008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细黑"/>
              <a:ea typeface="华文细黑"/>
              <a:cs typeface="华文细黑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21181" y="1476400"/>
            <a:ext cx="82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/>
                <a:ea typeface="华文细黑"/>
                <a:cs typeface="华文细黑"/>
              </a:rPr>
              <a:t>？</a:t>
            </a:r>
          </a:p>
        </p:txBody>
      </p:sp>
      <p:cxnSp>
        <p:nvCxnSpPr>
          <p:cNvPr id="25" name="肘形连接符 24"/>
          <p:cNvCxnSpPr>
            <a:stCxn id="20" idx="2"/>
            <a:endCxn id="26" idx="3"/>
          </p:cNvCxnSpPr>
          <p:nvPr/>
        </p:nvCxnSpPr>
        <p:spPr>
          <a:xfrm rot="5400000">
            <a:off x="6820637" y="2396308"/>
            <a:ext cx="367619" cy="77863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圆角矩形 25"/>
          <p:cNvSpPr/>
          <p:nvPr/>
        </p:nvSpPr>
        <p:spPr>
          <a:xfrm>
            <a:off x="1776755" y="2757440"/>
            <a:ext cx="4838373" cy="4239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参加以实操为核心，提高动手能力的技术培训</a:t>
            </a:r>
            <a:endParaRPr lang="zh-CN" altLang="en-US" dirty="0">
              <a:latin typeface="华文细黑"/>
              <a:ea typeface="华文细黑"/>
              <a:cs typeface="华文细黑"/>
            </a:endParaRPr>
          </a:p>
        </p:txBody>
      </p:sp>
      <p:cxnSp>
        <p:nvCxnSpPr>
          <p:cNvPr id="30" name="肘形连接符 29"/>
          <p:cNvCxnSpPr>
            <a:stCxn id="26" idx="1"/>
          </p:cNvCxnSpPr>
          <p:nvPr/>
        </p:nvCxnSpPr>
        <p:spPr>
          <a:xfrm rot="10800000" flipV="1">
            <a:off x="1557465" y="2969436"/>
            <a:ext cx="219291" cy="81122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五边形 17"/>
          <p:cNvSpPr/>
          <p:nvPr/>
        </p:nvSpPr>
        <p:spPr>
          <a:xfrm>
            <a:off x="5076056" y="3846562"/>
            <a:ext cx="1122732" cy="490153"/>
          </a:xfrm>
          <a:prstGeom prst="homePlat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latin typeface="华文细黑"/>
                <a:ea typeface="华文细黑"/>
                <a:cs typeface="华文细黑"/>
              </a:rPr>
              <a:t>德国</a:t>
            </a:r>
            <a:endParaRPr lang="en-US" altLang="zh-CN" sz="1200" dirty="0" smtClean="0">
              <a:latin typeface="华文细黑"/>
              <a:ea typeface="华文细黑"/>
              <a:cs typeface="华文细黑"/>
            </a:endParaRPr>
          </a:p>
          <a:p>
            <a:pPr algn="ctr"/>
            <a:r>
              <a:rPr lang="zh-CN" altLang="en-US" sz="1200" dirty="0" smtClean="0">
                <a:latin typeface="华文细黑"/>
                <a:ea typeface="华文细黑"/>
                <a:cs typeface="华文细黑"/>
              </a:rPr>
              <a:t>培训</a:t>
            </a:r>
            <a:endParaRPr lang="zh-CN" altLang="en-US" sz="1200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23" name="五边形 22"/>
          <p:cNvSpPr/>
          <p:nvPr/>
        </p:nvSpPr>
        <p:spPr>
          <a:xfrm rot="10800000">
            <a:off x="7380313" y="3851709"/>
            <a:ext cx="648072" cy="504056"/>
          </a:xfrm>
          <a:prstGeom prst="homePlat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27" name="五边形 26"/>
          <p:cNvSpPr/>
          <p:nvPr/>
        </p:nvSpPr>
        <p:spPr>
          <a:xfrm>
            <a:off x="6300192" y="3870759"/>
            <a:ext cx="945232" cy="465956"/>
          </a:xfrm>
          <a:prstGeom prst="homePlat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latin typeface="华文细黑"/>
                <a:ea typeface="华文细黑"/>
                <a:cs typeface="华文细黑"/>
              </a:rPr>
              <a:t>学校</a:t>
            </a:r>
            <a:endParaRPr lang="en-US" altLang="zh-CN" sz="1200" dirty="0" smtClean="0">
              <a:latin typeface="华文细黑"/>
              <a:ea typeface="华文细黑"/>
              <a:cs typeface="华文细黑"/>
            </a:endParaRPr>
          </a:p>
          <a:p>
            <a:pPr algn="ctr"/>
            <a:r>
              <a:rPr lang="zh-CN" altLang="en-US" sz="1200" dirty="0" smtClean="0">
                <a:latin typeface="华文细黑"/>
                <a:ea typeface="华文细黑"/>
                <a:cs typeface="华文细黑"/>
              </a:rPr>
              <a:t>辅导</a:t>
            </a:r>
            <a:endParaRPr lang="zh-CN" altLang="en-US" sz="1200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3" name="笑脸 2"/>
          <p:cNvSpPr/>
          <p:nvPr/>
        </p:nvSpPr>
        <p:spPr>
          <a:xfrm>
            <a:off x="1184996" y="3849693"/>
            <a:ext cx="661139" cy="625041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华文细黑"/>
              <a:ea typeface="华文细黑"/>
              <a:cs typeface="华文细黑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1979712" y="403268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35941" y="3935705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华文细黑"/>
                <a:ea typeface="华文细黑"/>
                <a:cs typeface="华文细黑"/>
              </a:rPr>
              <a:t>结业</a:t>
            </a:r>
            <a:endParaRPr lang="zh-CN" altLang="en-US" sz="1200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29" name="五边形 28"/>
          <p:cNvSpPr/>
          <p:nvPr/>
        </p:nvSpPr>
        <p:spPr>
          <a:xfrm>
            <a:off x="2555776" y="3780656"/>
            <a:ext cx="1152128" cy="504056"/>
          </a:xfrm>
          <a:prstGeom prst="homePlat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latin typeface="华文细黑"/>
                <a:ea typeface="华文细黑"/>
                <a:cs typeface="华文细黑"/>
              </a:rPr>
              <a:t>信息交流</a:t>
            </a:r>
            <a:endParaRPr lang="en-US" altLang="zh-CN" sz="1200" dirty="0" smtClean="0">
              <a:latin typeface="华文细黑"/>
              <a:ea typeface="华文细黑"/>
              <a:cs typeface="华文细黑"/>
            </a:endParaRPr>
          </a:p>
          <a:p>
            <a:pPr algn="ctr"/>
            <a:r>
              <a:rPr lang="zh-CN" altLang="en-US" sz="1200" dirty="0" smtClean="0">
                <a:latin typeface="华文细黑"/>
                <a:ea typeface="华文细黑"/>
                <a:cs typeface="华文细黑"/>
              </a:rPr>
              <a:t>及能力测评</a:t>
            </a:r>
            <a:endParaRPr lang="zh-CN" altLang="en-US" sz="1200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31" name="五边形 30"/>
          <p:cNvSpPr/>
          <p:nvPr/>
        </p:nvSpPr>
        <p:spPr>
          <a:xfrm>
            <a:off x="3779912" y="3812840"/>
            <a:ext cx="1152128" cy="504056"/>
          </a:xfrm>
          <a:prstGeom prst="homePlate">
            <a:avLst/>
          </a:prstGeom>
          <a:noFill/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latin typeface="华文细黑"/>
                <a:ea typeface="华文细黑"/>
                <a:cs typeface="华文细黑"/>
              </a:rPr>
              <a:t>技术培训</a:t>
            </a:r>
            <a:endParaRPr lang="zh-CN" altLang="en-US" sz="1200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051720" y="4788768"/>
            <a:ext cx="792088" cy="97171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latin typeface="华文细黑"/>
                <a:ea typeface="华文细黑"/>
                <a:cs typeface="华文细黑"/>
              </a:rPr>
              <a:t>发动机</a:t>
            </a:r>
            <a:endParaRPr lang="zh-CN" altLang="en-US" sz="1200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3131840" y="4833553"/>
            <a:ext cx="792088" cy="97171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chemeClr val="dk1"/>
                </a:solidFill>
                <a:latin typeface="华文细黑"/>
                <a:ea typeface="华文细黑"/>
                <a:cs typeface="华文细黑"/>
              </a:rPr>
              <a:t>底盘</a:t>
            </a:r>
            <a:endParaRPr lang="zh-CN" altLang="en-US" sz="1200" dirty="0">
              <a:solidFill>
                <a:schemeClr val="dk1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4211960" y="4825169"/>
            <a:ext cx="792088" cy="97171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chemeClr val="dk1"/>
                </a:solidFill>
                <a:latin typeface="华文细黑"/>
                <a:ea typeface="华文细黑"/>
                <a:cs typeface="华文细黑"/>
              </a:rPr>
              <a:t>电气设备</a:t>
            </a:r>
            <a:endParaRPr lang="zh-CN" altLang="en-US" sz="1200" dirty="0">
              <a:solidFill>
                <a:schemeClr val="dk1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5292080" y="4825169"/>
            <a:ext cx="792088" cy="97171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chemeClr val="dk1"/>
                </a:solidFill>
                <a:latin typeface="华文细黑"/>
                <a:ea typeface="华文细黑"/>
                <a:cs typeface="华文细黑"/>
              </a:rPr>
              <a:t>电子学</a:t>
            </a:r>
            <a:endParaRPr lang="zh-CN" altLang="en-US" sz="1200" dirty="0">
              <a:solidFill>
                <a:schemeClr val="dk1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6372200" y="4814317"/>
            <a:ext cx="792088" cy="97171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chemeClr val="dk1"/>
                </a:solidFill>
                <a:latin typeface="华文细黑"/>
                <a:ea typeface="华文细黑"/>
                <a:cs typeface="华文细黑"/>
              </a:rPr>
              <a:t>故障诊断</a:t>
            </a:r>
            <a:endParaRPr lang="zh-CN" altLang="en-US" sz="1200" dirty="0">
              <a:solidFill>
                <a:schemeClr val="dk1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7452320" y="4788768"/>
            <a:ext cx="1080120" cy="971711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900" dirty="0" smtClean="0">
                <a:solidFill>
                  <a:schemeClr val="dk1"/>
                </a:solidFill>
                <a:latin typeface="华文细黑"/>
                <a:ea typeface="华文细黑"/>
                <a:cs typeface="华文细黑"/>
              </a:rPr>
              <a:t>安全气禳</a:t>
            </a:r>
            <a:endParaRPr lang="en-US" altLang="zh-CN" sz="900" dirty="0" smtClean="0">
              <a:solidFill>
                <a:schemeClr val="dk1"/>
              </a:solidFill>
              <a:latin typeface="华文细黑"/>
              <a:ea typeface="华文细黑"/>
              <a:cs typeface="华文细黑"/>
            </a:endParaRPr>
          </a:p>
          <a:p>
            <a:pPr algn="ctr"/>
            <a:r>
              <a:rPr lang="zh-CN" altLang="en-US" sz="900" dirty="0" smtClean="0">
                <a:latin typeface="华文细黑"/>
                <a:ea typeface="华文细黑"/>
                <a:cs typeface="华文细黑"/>
              </a:rPr>
              <a:t>空调装置</a:t>
            </a:r>
            <a:endParaRPr lang="en-US" altLang="zh-CN" sz="900" dirty="0" smtClean="0">
              <a:latin typeface="华文细黑"/>
              <a:ea typeface="华文细黑"/>
              <a:cs typeface="华文细黑"/>
            </a:endParaRPr>
          </a:p>
          <a:p>
            <a:pPr algn="ctr"/>
            <a:r>
              <a:rPr lang="zh-CN" altLang="en-US" sz="900" dirty="0" smtClean="0">
                <a:solidFill>
                  <a:schemeClr val="dk1"/>
                </a:solidFill>
                <a:latin typeface="华文细黑"/>
                <a:ea typeface="华文细黑"/>
                <a:cs typeface="华文细黑"/>
              </a:rPr>
              <a:t>高压电系统</a:t>
            </a:r>
            <a:endParaRPr lang="en-US" altLang="zh-CN" sz="900" dirty="0" smtClean="0">
              <a:solidFill>
                <a:schemeClr val="dk1"/>
              </a:solidFill>
              <a:latin typeface="华文细黑"/>
              <a:ea typeface="华文细黑"/>
              <a:cs typeface="华文细黑"/>
            </a:endParaRPr>
          </a:p>
          <a:p>
            <a:pPr algn="ctr"/>
            <a:endParaRPr lang="zh-CN" altLang="en-US" sz="900" dirty="0">
              <a:solidFill>
                <a:schemeClr val="dk1"/>
              </a:solidFill>
              <a:latin typeface="华文细黑"/>
              <a:ea typeface="华文细黑"/>
              <a:cs typeface="华文细黑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2411760" y="4572744"/>
            <a:ext cx="54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stCxn id="31" idx="2"/>
          </p:cNvCxnSpPr>
          <p:nvPr/>
        </p:nvCxnSpPr>
        <p:spPr>
          <a:xfrm>
            <a:off x="4229962" y="4316896"/>
            <a:ext cx="0" cy="255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2411760" y="4572744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3527884" y="4572744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>
            <a:off x="4608004" y="4572744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>
            <a:off x="5695553" y="4581128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>
            <a:off x="6780237" y="4581128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>
            <a:off x="7812360" y="4572744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/>
          <p:cNvSpPr/>
          <p:nvPr/>
        </p:nvSpPr>
        <p:spPr>
          <a:xfrm>
            <a:off x="6300192" y="476672"/>
            <a:ext cx="72008" cy="432048"/>
          </a:xfrm>
          <a:prstGeom prst="rect">
            <a:avLst/>
          </a:prstGeom>
          <a:solidFill>
            <a:srgbClr val="AB08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4520153"/>
            <a:ext cx="811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dk1"/>
                </a:solidFill>
                <a:latin typeface="华文细黑"/>
                <a:ea typeface="华文细黑"/>
                <a:cs typeface="华文细黑"/>
              </a:rPr>
              <a:t>参与者</a:t>
            </a:r>
          </a:p>
        </p:txBody>
      </p:sp>
    </p:spTree>
    <p:extLst>
      <p:ext uri="{BB962C8B-B14F-4D97-AF65-F5344CB8AC3E}">
        <p14:creationId xmlns:p14="http://schemas.microsoft.com/office/powerpoint/2010/main" xmlns="" val="388058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中德职业教育能力中心</a:t>
            </a:r>
            <a:endParaRPr lang="zh-CN" altLang="en-US"/>
          </a:p>
        </p:txBody>
      </p:sp>
      <p:sp>
        <p:nvSpPr>
          <p:cNvPr id="28" name="Rechteck 67"/>
          <p:cNvSpPr/>
          <p:nvPr/>
        </p:nvSpPr>
        <p:spPr bwMode="auto">
          <a:xfrm>
            <a:off x="6876256" y="1052736"/>
            <a:ext cx="1872134" cy="50452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9" name="Rechteck 66"/>
          <p:cNvSpPr/>
          <p:nvPr/>
        </p:nvSpPr>
        <p:spPr bwMode="auto">
          <a:xfrm>
            <a:off x="2699792" y="1062374"/>
            <a:ext cx="4032448" cy="50355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0" name="Rechteck 65"/>
          <p:cNvSpPr/>
          <p:nvPr/>
        </p:nvSpPr>
        <p:spPr bwMode="auto">
          <a:xfrm>
            <a:off x="755650" y="1052736"/>
            <a:ext cx="1800126" cy="50452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1" name="Rechteck 41"/>
          <p:cNvSpPr/>
          <p:nvPr/>
        </p:nvSpPr>
        <p:spPr bwMode="auto">
          <a:xfrm>
            <a:off x="2915816" y="4149080"/>
            <a:ext cx="1872208" cy="1944613"/>
          </a:xfrm>
          <a:prstGeom prst="rect">
            <a:avLst/>
          </a:prstGeom>
          <a:solidFill>
            <a:srgbClr val="FF0000">
              <a:alpha val="14000"/>
            </a:srgb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3" name="Textfeld 31"/>
          <p:cNvSpPr txBox="1"/>
          <p:nvPr/>
        </p:nvSpPr>
        <p:spPr>
          <a:xfrm>
            <a:off x="2915816" y="4365104"/>
            <a:ext cx="18002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/>
              <a:t>第</a:t>
            </a:r>
            <a:r>
              <a:rPr lang="de-DE" altLang="zh-CN" sz="1100" b="1" dirty="0" smtClean="0"/>
              <a:t> 1 </a:t>
            </a:r>
            <a:r>
              <a:rPr lang="zh-CN" altLang="en-US" sz="1100" b="1" dirty="0" smtClean="0"/>
              <a:t>部分</a:t>
            </a:r>
            <a:r>
              <a:rPr lang="de-DE" altLang="zh-CN" sz="1100" b="1" dirty="0" smtClean="0"/>
              <a:t> – </a:t>
            </a:r>
            <a:r>
              <a:rPr lang="zh-CN" altLang="en-US" sz="1100" b="1" dirty="0" smtClean="0"/>
              <a:t>主题</a:t>
            </a:r>
            <a:endParaRPr lang="de-DE" altLang="zh-CN" sz="1100" b="1" dirty="0" smtClean="0"/>
          </a:p>
          <a:p>
            <a:endParaRPr lang="de-DE" altLang="zh-CN" sz="1100" dirty="0" smtClean="0"/>
          </a:p>
          <a:p>
            <a:pPr marL="90488" indent="-90488">
              <a:buFont typeface="Arial" pitchFamily="34" charset="0"/>
              <a:buChar char="•"/>
            </a:pPr>
            <a:r>
              <a:rPr lang="zh-CN" altLang="en-US" sz="1100" dirty="0" smtClean="0"/>
              <a:t>课程中的新汽车技术</a:t>
            </a:r>
            <a:endParaRPr lang="de-DE" altLang="zh-CN" sz="1100" dirty="0" smtClean="0"/>
          </a:p>
          <a:p>
            <a:pPr marL="90488" indent="-90488">
              <a:buFont typeface="Arial" pitchFamily="34" charset="0"/>
              <a:buChar char="•"/>
            </a:pPr>
            <a:r>
              <a:rPr lang="zh-CN" altLang="en-US" sz="1100" dirty="0" smtClean="0"/>
              <a:t>方法与应用</a:t>
            </a:r>
            <a:endParaRPr lang="de-DE" altLang="zh-CN" sz="1100" dirty="0" smtClean="0"/>
          </a:p>
          <a:p>
            <a:pPr marL="90488" indent="-90488">
              <a:buFont typeface="Arial" pitchFamily="34" charset="0"/>
              <a:buChar char="•"/>
            </a:pPr>
            <a:r>
              <a:rPr lang="zh-CN" altLang="en-US" sz="1100" dirty="0" smtClean="0"/>
              <a:t>考察</a:t>
            </a:r>
            <a:endParaRPr lang="de-DE" altLang="zh-CN" sz="1100" dirty="0" smtClean="0"/>
          </a:p>
          <a:p>
            <a:endParaRPr lang="de-DE" altLang="zh-CN" sz="1100" dirty="0" smtClean="0"/>
          </a:p>
          <a:p>
            <a:r>
              <a:rPr lang="zh-CN" altLang="en-US" sz="1100" b="1" dirty="0" smtClean="0"/>
              <a:t>时间</a:t>
            </a:r>
            <a:endParaRPr lang="de-DE" altLang="zh-CN" sz="1100" b="1" dirty="0" smtClean="0"/>
          </a:p>
          <a:p>
            <a:endParaRPr lang="de-DE" altLang="zh-CN" sz="1100" dirty="0" smtClean="0"/>
          </a:p>
          <a:p>
            <a:pPr marL="88900" indent="-88900">
              <a:buFont typeface="Arial" pitchFamily="34" charset="0"/>
              <a:buChar char="•"/>
            </a:pPr>
            <a:r>
              <a:rPr lang="de-DE" altLang="zh-CN" sz="1100" dirty="0" smtClean="0"/>
              <a:t>5 </a:t>
            </a:r>
            <a:r>
              <a:rPr lang="zh-CN" altLang="en-US" sz="1100" dirty="0" smtClean="0"/>
              <a:t>周</a:t>
            </a:r>
            <a:r>
              <a:rPr lang="de-DE" altLang="zh-CN" sz="1100" dirty="0" smtClean="0"/>
              <a:t> </a:t>
            </a:r>
          </a:p>
        </p:txBody>
      </p:sp>
      <p:sp>
        <p:nvSpPr>
          <p:cNvPr id="34" name="Rechteck 42"/>
          <p:cNvSpPr/>
          <p:nvPr/>
        </p:nvSpPr>
        <p:spPr bwMode="auto">
          <a:xfrm>
            <a:off x="4860032" y="2060848"/>
            <a:ext cx="1872208" cy="19446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cxnSp>
        <p:nvCxnSpPr>
          <p:cNvPr id="35" name="Gewinkelte Verbindung 44"/>
          <p:cNvCxnSpPr>
            <a:stCxn id="44" idx="3"/>
            <a:endCxn id="31" idx="1"/>
          </p:cNvCxnSpPr>
          <p:nvPr/>
        </p:nvCxnSpPr>
        <p:spPr bwMode="auto">
          <a:xfrm>
            <a:off x="2555776" y="3033155"/>
            <a:ext cx="360040" cy="208823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Gewinkelte Verbindung 46"/>
          <p:cNvCxnSpPr>
            <a:endCxn id="34" idx="1"/>
          </p:cNvCxnSpPr>
          <p:nvPr/>
        </p:nvCxnSpPr>
        <p:spPr bwMode="auto">
          <a:xfrm flipV="1">
            <a:off x="4644008" y="3033155"/>
            <a:ext cx="216024" cy="208823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hteck 47"/>
          <p:cNvSpPr/>
          <p:nvPr/>
        </p:nvSpPr>
        <p:spPr bwMode="auto">
          <a:xfrm>
            <a:off x="6876256" y="2060848"/>
            <a:ext cx="1872208" cy="19446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cxnSp>
        <p:nvCxnSpPr>
          <p:cNvPr id="38" name="Gewinkelte Verbindung 49"/>
          <p:cNvCxnSpPr>
            <a:stCxn id="34" idx="3"/>
            <a:endCxn id="37" idx="1"/>
          </p:cNvCxnSpPr>
          <p:nvPr/>
        </p:nvCxnSpPr>
        <p:spPr bwMode="auto">
          <a:xfrm>
            <a:off x="6732240" y="3033155"/>
            <a:ext cx="144016" cy="127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feld 32"/>
          <p:cNvSpPr txBox="1"/>
          <p:nvPr/>
        </p:nvSpPr>
        <p:spPr>
          <a:xfrm>
            <a:off x="6804248" y="2205038"/>
            <a:ext cx="1944216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b="1" dirty="0" smtClean="0">
                <a:latin typeface="+mj-ea"/>
                <a:ea typeface="+mj-ea"/>
              </a:rPr>
              <a:t>主题</a:t>
            </a:r>
            <a:endParaRPr lang="de-DE" altLang="zh-CN" sz="1050" b="1" dirty="0" smtClean="0">
              <a:latin typeface="+mj-ea"/>
              <a:ea typeface="+mj-ea"/>
            </a:endParaRPr>
          </a:p>
          <a:p>
            <a:endParaRPr lang="de-DE" altLang="zh-CN" sz="1050" dirty="0" smtClean="0">
              <a:latin typeface="+mj-ea"/>
              <a:ea typeface="+mj-ea"/>
            </a:endParaRPr>
          </a:p>
          <a:p>
            <a:pPr marL="90488" indent="-90488">
              <a:buFont typeface="Arial" pitchFamily="34" charset="0"/>
              <a:buChar char="•"/>
            </a:pPr>
            <a:r>
              <a:rPr lang="zh-CN" altLang="en-US" sz="1050" dirty="0" smtClean="0">
                <a:latin typeface="+mj-ea"/>
                <a:ea typeface="+mj-ea"/>
              </a:rPr>
              <a:t>汽车制造商的最新技术</a:t>
            </a:r>
            <a:endParaRPr lang="de-DE" altLang="zh-CN" sz="1050" dirty="0" smtClean="0">
              <a:latin typeface="+mj-ea"/>
              <a:ea typeface="+mj-ea"/>
            </a:endParaRPr>
          </a:p>
          <a:p>
            <a:endParaRPr lang="de-DE" altLang="zh-CN" sz="1050" dirty="0" smtClean="0">
              <a:latin typeface="+mj-ea"/>
              <a:ea typeface="+mj-ea"/>
            </a:endParaRPr>
          </a:p>
          <a:p>
            <a:r>
              <a:rPr lang="zh-CN" altLang="en-US" sz="1050" b="1" dirty="0" smtClean="0">
                <a:latin typeface="+mj-ea"/>
                <a:ea typeface="+mj-ea"/>
              </a:rPr>
              <a:t>时间</a:t>
            </a:r>
            <a:endParaRPr lang="de-DE" altLang="zh-CN" sz="1050" b="1" dirty="0" smtClean="0">
              <a:latin typeface="+mj-ea"/>
              <a:ea typeface="+mj-ea"/>
            </a:endParaRPr>
          </a:p>
          <a:p>
            <a:endParaRPr lang="de-DE" altLang="zh-CN" sz="1050" dirty="0" smtClean="0">
              <a:latin typeface="+mj-ea"/>
              <a:ea typeface="+mj-ea"/>
            </a:endParaRPr>
          </a:p>
          <a:p>
            <a:pPr marL="88900" indent="-88900">
              <a:buFont typeface="Arial" pitchFamily="34" charset="0"/>
              <a:buChar char="•"/>
            </a:pPr>
            <a:r>
              <a:rPr lang="zh-CN" altLang="en-US" sz="1050" dirty="0" smtClean="0">
                <a:latin typeface="+mj-ea"/>
                <a:ea typeface="+mj-ea"/>
              </a:rPr>
              <a:t>每年 </a:t>
            </a:r>
            <a:r>
              <a:rPr lang="de-DE" altLang="zh-CN" sz="1050" dirty="0" smtClean="0">
                <a:latin typeface="+mj-ea"/>
                <a:ea typeface="+mj-ea"/>
              </a:rPr>
              <a:t>1-2 </a:t>
            </a:r>
            <a:r>
              <a:rPr lang="zh-CN" altLang="en-US" sz="1050" dirty="0" smtClean="0">
                <a:latin typeface="+mj-ea"/>
                <a:ea typeface="+mj-ea"/>
              </a:rPr>
              <a:t>次研讨会</a:t>
            </a:r>
            <a:endParaRPr lang="de-DE" altLang="zh-CN" sz="1050" dirty="0" smtClean="0">
              <a:latin typeface="+mj-ea"/>
              <a:ea typeface="+mj-ea"/>
            </a:endParaRPr>
          </a:p>
          <a:p>
            <a:pPr>
              <a:buFont typeface="Arial" pitchFamily="34" charset="0"/>
              <a:buChar char="•"/>
            </a:pPr>
            <a:endParaRPr lang="de-DE" sz="900" dirty="0" smtClean="0">
              <a:latin typeface="+mj-ea"/>
              <a:ea typeface="+mj-ea"/>
            </a:endParaRPr>
          </a:p>
        </p:txBody>
      </p:sp>
      <p:sp>
        <p:nvSpPr>
          <p:cNvPr id="40" name="Textfeld 51"/>
          <p:cNvSpPr txBox="1"/>
          <p:nvPr/>
        </p:nvSpPr>
        <p:spPr>
          <a:xfrm rot="16200000">
            <a:off x="-574249" y="2974188"/>
            <a:ext cx="1876854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  <a:latin typeface="+mj-ea"/>
                <a:ea typeface="+mj-ea"/>
              </a:rPr>
              <a:t>中国</a:t>
            </a:r>
            <a:endParaRPr lang="de-DE" altLang="zh-CN" sz="1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1" name="Textfeld 52"/>
          <p:cNvSpPr txBox="1"/>
          <p:nvPr/>
        </p:nvSpPr>
        <p:spPr>
          <a:xfrm rot="16200000">
            <a:off x="-574249" y="4974849"/>
            <a:ext cx="1876854" cy="369332"/>
          </a:xfrm>
          <a:prstGeom prst="rect">
            <a:avLst/>
          </a:prstGeom>
          <a:solidFill>
            <a:srgbClr val="FF00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德国</a:t>
            </a:r>
            <a:endParaRPr lang="de-DE" altLang="zh-CN" dirty="0">
              <a:solidFill>
                <a:schemeClr val="tx1"/>
              </a:solidFill>
            </a:endParaRPr>
          </a:p>
        </p:txBody>
      </p:sp>
      <p:cxnSp>
        <p:nvCxnSpPr>
          <p:cNvPr id="43" name="Gerade Verbindung 62"/>
          <p:cNvCxnSpPr/>
          <p:nvPr/>
        </p:nvCxnSpPr>
        <p:spPr bwMode="auto">
          <a:xfrm>
            <a:off x="755650" y="4149080"/>
            <a:ext cx="799281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Rechteck 20"/>
          <p:cNvSpPr/>
          <p:nvPr/>
        </p:nvSpPr>
        <p:spPr bwMode="auto">
          <a:xfrm>
            <a:off x="755650" y="2060848"/>
            <a:ext cx="1800126" cy="1944613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45" name="Textfeld 30"/>
          <p:cNvSpPr txBox="1"/>
          <p:nvPr/>
        </p:nvSpPr>
        <p:spPr>
          <a:xfrm>
            <a:off x="755650" y="2040811"/>
            <a:ext cx="180012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b="1" dirty="0" smtClean="0">
                <a:latin typeface="+mj-ea"/>
                <a:ea typeface="+mj-ea"/>
              </a:rPr>
              <a:t>主题</a:t>
            </a:r>
            <a:endParaRPr lang="de-DE" altLang="zh-CN" sz="1050" b="1" dirty="0" smtClean="0">
              <a:latin typeface="+mj-ea"/>
              <a:ea typeface="+mj-ea"/>
            </a:endParaRPr>
          </a:p>
          <a:p>
            <a:endParaRPr lang="de-DE" altLang="zh-CN" sz="1050" dirty="0" smtClean="0">
              <a:latin typeface="+mj-ea"/>
              <a:ea typeface="+mj-ea"/>
            </a:endParaRPr>
          </a:p>
          <a:p>
            <a:pPr marL="90488" indent="-90488">
              <a:buFont typeface="Arial" pitchFamily="34" charset="0"/>
              <a:buChar char="•"/>
            </a:pPr>
            <a:r>
              <a:rPr lang="de-DE" altLang="zh-CN" sz="1050" dirty="0" smtClean="0">
                <a:latin typeface="+mj-ea"/>
                <a:ea typeface="+mj-ea"/>
              </a:rPr>
              <a:t>SGAVE </a:t>
            </a:r>
            <a:r>
              <a:rPr lang="zh-CN" altLang="en-US" sz="1050" dirty="0" smtClean="0">
                <a:latin typeface="+mj-ea"/>
                <a:ea typeface="+mj-ea"/>
              </a:rPr>
              <a:t>总览</a:t>
            </a:r>
            <a:endParaRPr lang="de-DE" altLang="zh-CN" sz="1050" dirty="0" smtClean="0">
              <a:latin typeface="+mj-ea"/>
              <a:ea typeface="+mj-ea"/>
            </a:endParaRPr>
          </a:p>
          <a:p>
            <a:pPr marL="90488" indent="-90488">
              <a:buFont typeface="Arial" pitchFamily="34" charset="0"/>
              <a:buChar char="•"/>
            </a:pPr>
            <a:r>
              <a:rPr lang="zh-CN" altLang="en-US" sz="1050" dirty="0" smtClean="0">
                <a:latin typeface="+mj-ea"/>
                <a:ea typeface="+mj-ea"/>
              </a:rPr>
              <a:t>课程介绍</a:t>
            </a:r>
            <a:endParaRPr lang="de-DE" altLang="zh-CN" sz="1050" dirty="0" smtClean="0">
              <a:latin typeface="+mj-ea"/>
              <a:ea typeface="+mj-ea"/>
            </a:endParaRPr>
          </a:p>
          <a:p>
            <a:pPr marL="90488" indent="-90488">
              <a:buFont typeface="Arial" pitchFamily="34" charset="0"/>
              <a:buChar char="•"/>
            </a:pPr>
            <a:r>
              <a:rPr lang="zh-CN" altLang="en-US" sz="1050" dirty="0" smtClean="0">
                <a:latin typeface="+mj-ea"/>
                <a:ea typeface="+mj-ea"/>
              </a:rPr>
              <a:t>入学考试</a:t>
            </a:r>
            <a:endParaRPr lang="de-DE" altLang="zh-CN" sz="1050" dirty="0" smtClean="0">
              <a:latin typeface="+mj-ea"/>
              <a:ea typeface="+mj-ea"/>
            </a:endParaRPr>
          </a:p>
          <a:p>
            <a:pPr marL="90488" indent="-90488">
              <a:buFont typeface="Arial" pitchFamily="34" charset="0"/>
              <a:buChar char="•"/>
            </a:pPr>
            <a:r>
              <a:rPr lang="zh-CN" altLang="en-US" sz="1050" dirty="0" smtClean="0">
                <a:latin typeface="+mj-ea"/>
                <a:ea typeface="+mj-ea"/>
              </a:rPr>
              <a:t>赴德准备</a:t>
            </a:r>
            <a:endParaRPr lang="de-DE" altLang="zh-CN" sz="1050" dirty="0" smtClean="0">
              <a:latin typeface="+mj-ea"/>
              <a:ea typeface="+mj-ea"/>
            </a:endParaRPr>
          </a:p>
          <a:p>
            <a:endParaRPr lang="de-DE" altLang="zh-CN" sz="1050" dirty="0" smtClean="0">
              <a:latin typeface="+mj-ea"/>
              <a:ea typeface="+mj-ea"/>
            </a:endParaRPr>
          </a:p>
          <a:p>
            <a:r>
              <a:rPr lang="zh-CN" altLang="en-US" sz="1050" b="1" dirty="0" smtClean="0">
                <a:latin typeface="+mj-ea"/>
                <a:ea typeface="+mj-ea"/>
              </a:rPr>
              <a:t>时间</a:t>
            </a:r>
            <a:r>
              <a:rPr lang="de-DE" altLang="zh-CN" sz="1050" b="1" dirty="0" smtClean="0">
                <a:latin typeface="+mj-ea"/>
                <a:ea typeface="+mj-ea"/>
              </a:rPr>
              <a:t> </a:t>
            </a:r>
            <a:endParaRPr lang="de-DE" altLang="zh-CN" sz="1050" dirty="0" smtClean="0">
              <a:latin typeface="+mj-ea"/>
              <a:ea typeface="+mj-ea"/>
            </a:endParaRPr>
          </a:p>
          <a:p>
            <a:pPr marL="90488" indent="-90488">
              <a:buFont typeface="Arial" pitchFamily="34" charset="0"/>
              <a:buChar char="•"/>
            </a:pPr>
            <a:r>
              <a:rPr lang="zh-CN" altLang="en-US" sz="1050" dirty="0" smtClean="0">
                <a:latin typeface="+mj-ea"/>
                <a:ea typeface="+mj-ea"/>
              </a:rPr>
              <a:t>资讯和培训</a:t>
            </a:r>
            <a:r>
              <a:rPr lang="de-DE" altLang="zh-CN" sz="1050" dirty="0" smtClean="0">
                <a:latin typeface="+mj-ea"/>
                <a:ea typeface="+mj-ea"/>
              </a:rPr>
              <a:t>4</a:t>
            </a:r>
            <a:r>
              <a:rPr lang="zh-CN" altLang="en-US" sz="1050" dirty="0" smtClean="0">
                <a:latin typeface="+mj-ea"/>
                <a:ea typeface="+mj-ea"/>
              </a:rPr>
              <a:t>天</a:t>
            </a:r>
            <a:endParaRPr lang="de-DE" altLang="zh-CN" sz="1050" dirty="0" smtClean="0">
              <a:latin typeface="+mj-ea"/>
              <a:ea typeface="+mj-ea"/>
            </a:endParaRPr>
          </a:p>
          <a:p>
            <a:pPr marL="90488" indent="-90488">
              <a:buFont typeface="Arial" pitchFamily="34" charset="0"/>
              <a:buChar char="•"/>
            </a:pPr>
            <a:r>
              <a:rPr lang="zh-CN" altLang="en-US" sz="1050" dirty="0" smtClean="0">
                <a:latin typeface="+mj-ea"/>
                <a:ea typeface="+mj-ea"/>
              </a:rPr>
              <a:t>考试</a:t>
            </a:r>
            <a:r>
              <a:rPr lang="de-DE" altLang="zh-CN" sz="1050" dirty="0" smtClean="0">
                <a:latin typeface="+mj-ea"/>
                <a:ea typeface="+mj-ea"/>
              </a:rPr>
              <a:t>2 </a:t>
            </a:r>
            <a:r>
              <a:rPr lang="zh-CN" altLang="en-US" sz="1050" dirty="0" smtClean="0">
                <a:latin typeface="+mj-ea"/>
                <a:ea typeface="+mj-ea"/>
              </a:rPr>
              <a:t>天</a:t>
            </a:r>
          </a:p>
        </p:txBody>
      </p:sp>
      <p:sp>
        <p:nvSpPr>
          <p:cNvPr id="46" name="Rechteck 40"/>
          <p:cNvSpPr/>
          <p:nvPr/>
        </p:nvSpPr>
        <p:spPr bwMode="auto">
          <a:xfrm>
            <a:off x="755576" y="1052736"/>
            <a:ext cx="1800200" cy="864096"/>
          </a:xfrm>
          <a:prstGeom prst="rect">
            <a:avLst/>
          </a:prstGeom>
          <a:solidFill>
            <a:srgbClr val="C10202"/>
          </a:soli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brightRoom" dir="tl"/>
          </a:scene3d>
          <a:sp3d contourW="12700"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7" name="Textfeld 22"/>
          <p:cNvSpPr txBox="1"/>
          <p:nvPr/>
        </p:nvSpPr>
        <p:spPr>
          <a:xfrm>
            <a:off x="827584" y="1094285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华文黑体"/>
                <a:ea typeface="华文黑体"/>
                <a:cs typeface="华文黑体"/>
              </a:rPr>
              <a:t>阶段</a:t>
            </a:r>
            <a:r>
              <a:rPr lang="de-DE" altLang="zh-CN" sz="1400" dirty="0" smtClean="0">
                <a:solidFill>
                  <a:schemeClr val="bg1"/>
                </a:solidFill>
                <a:latin typeface="华文黑体"/>
                <a:ea typeface="华文黑体"/>
                <a:cs typeface="华文黑体"/>
              </a:rPr>
              <a:t> I</a:t>
            </a:r>
          </a:p>
          <a:p>
            <a:pPr algn="ctr"/>
            <a:r>
              <a:rPr lang="zh-CN" altLang="en-US" sz="1400" dirty="0">
                <a:solidFill>
                  <a:schemeClr val="bg1"/>
                </a:solidFill>
                <a:latin typeface="华文细黑"/>
                <a:ea typeface="华文细黑"/>
                <a:cs typeface="华文细黑"/>
              </a:rPr>
              <a:t>信息交流会及能力测评</a:t>
            </a:r>
            <a:endParaRPr lang="de-DE" altLang="zh-CN" sz="1400" dirty="0">
              <a:solidFill>
                <a:schemeClr val="bg1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48" name="Rechteck 37"/>
          <p:cNvSpPr/>
          <p:nvPr/>
        </p:nvSpPr>
        <p:spPr bwMode="auto">
          <a:xfrm>
            <a:off x="2699792" y="1052736"/>
            <a:ext cx="4032448" cy="864096"/>
          </a:xfrm>
          <a:prstGeom prst="rect">
            <a:avLst/>
          </a:prstGeom>
          <a:solidFill>
            <a:srgbClr val="C10202"/>
          </a:soli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brightRoom" dir="tl"/>
          </a:scene3d>
          <a:sp3d contourW="12700"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Textfeld 24"/>
          <p:cNvSpPr txBox="1"/>
          <p:nvPr/>
        </p:nvSpPr>
        <p:spPr>
          <a:xfrm>
            <a:off x="2879812" y="1095673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华文黑体"/>
                <a:ea typeface="华文黑体"/>
                <a:cs typeface="华文黑体"/>
              </a:rPr>
              <a:t>阶段</a:t>
            </a:r>
            <a:r>
              <a:rPr lang="de-DE" sz="1400" dirty="0" smtClean="0">
                <a:solidFill>
                  <a:schemeClr val="bg1"/>
                </a:solidFill>
                <a:latin typeface="华文黑体"/>
                <a:ea typeface="华文黑体"/>
                <a:cs typeface="华文黑体"/>
              </a:rPr>
              <a:t> II</a:t>
            </a:r>
          </a:p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华文细黑"/>
                <a:ea typeface="华文细黑"/>
                <a:cs typeface="华文细黑"/>
              </a:rPr>
              <a:t>培训与认证</a:t>
            </a:r>
            <a:endParaRPr lang="de-DE" sz="1400" dirty="0">
              <a:solidFill>
                <a:schemeClr val="bg1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50" name="Rechteck 23"/>
          <p:cNvSpPr/>
          <p:nvPr/>
        </p:nvSpPr>
        <p:spPr>
          <a:xfrm>
            <a:off x="4859635" y="2060848"/>
            <a:ext cx="1872605" cy="21467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1050" b="1" dirty="0" smtClean="0">
                <a:latin typeface="+mj-ea"/>
                <a:ea typeface="+mj-ea"/>
              </a:rPr>
              <a:t>第</a:t>
            </a:r>
            <a:r>
              <a:rPr lang="de-DE" sz="1050" b="1" dirty="0" smtClean="0">
                <a:latin typeface="+mj-ea"/>
                <a:ea typeface="+mj-ea"/>
              </a:rPr>
              <a:t> 2 </a:t>
            </a:r>
            <a:r>
              <a:rPr lang="zh-CN" altLang="en-US" sz="1050" b="1" dirty="0" smtClean="0">
                <a:latin typeface="+mj-ea"/>
                <a:ea typeface="+mj-ea"/>
              </a:rPr>
              <a:t>部分</a:t>
            </a:r>
            <a:r>
              <a:rPr lang="de-DE" sz="1050" b="1" dirty="0" smtClean="0">
                <a:latin typeface="+mj-ea"/>
                <a:ea typeface="+mj-ea"/>
              </a:rPr>
              <a:t> – </a:t>
            </a:r>
            <a:r>
              <a:rPr lang="zh-CN" altLang="en-US" sz="1050" b="1" dirty="0" smtClean="0">
                <a:latin typeface="+mj-ea"/>
                <a:ea typeface="+mj-ea"/>
              </a:rPr>
              <a:t>主题</a:t>
            </a:r>
            <a:endParaRPr lang="de-DE" sz="1050" b="1" dirty="0" smtClean="0">
              <a:latin typeface="+mj-ea"/>
              <a:ea typeface="+mj-ea"/>
            </a:endParaRPr>
          </a:p>
          <a:p>
            <a:pPr marL="90488" indent="-90488"/>
            <a:endParaRPr lang="de-DE" sz="1050" dirty="0" smtClean="0">
              <a:latin typeface="+mj-ea"/>
              <a:ea typeface="+mj-ea"/>
            </a:endParaRPr>
          </a:p>
          <a:p>
            <a:pPr marL="90488" indent="-90488">
              <a:buFont typeface="Arial" pitchFamily="34" charset="0"/>
              <a:buChar char="•"/>
            </a:pPr>
            <a:r>
              <a:rPr lang="zh-CN" altLang="en-US" sz="1050" dirty="0">
                <a:latin typeface="华文细黑"/>
                <a:ea typeface="华文细黑"/>
                <a:cs typeface="华文细黑"/>
              </a:rPr>
              <a:t>辅导：观察老师真实授课情况，并提出改进意见</a:t>
            </a:r>
            <a:endParaRPr lang="en-US" altLang="zh-CN" sz="1050" dirty="0">
              <a:latin typeface="华文细黑"/>
              <a:ea typeface="华文细黑"/>
              <a:cs typeface="华文细黑"/>
            </a:endParaRPr>
          </a:p>
          <a:p>
            <a:pPr marL="90488" indent="-90488">
              <a:buFont typeface="Arial" pitchFamily="34" charset="0"/>
              <a:buChar char="•"/>
            </a:pPr>
            <a:endParaRPr lang="en-US" altLang="zh-CN" sz="1050" dirty="0" smtClean="0">
              <a:latin typeface="+mj-ea"/>
              <a:ea typeface="+mj-ea"/>
            </a:endParaRPr>
          </a:p>
          <a:p>
            <a:pPr marL="90488" indent="-90488">
              <a:buFont typeface="Arial" pitchFamily="34" charset="0"/>
              <a:buChar char="•"/>
            </a:pPr>
            <a:r>
              <a:rPr lang="zh-CN" altLang="en-US" sz="1050" dirty="0" smtClean="0">
                <a:latin typeface="+mj-ea"/>
                <a:ea typeface="+mj-ea"/>
              </a:rPr>
              <a:t>结业考试</a:t>
            </a:r>
            <a:endParaRPr lang="de-DE" sz="1050" dirty="0" smtClean="0">
              <a:latin typeface="+mj-ea"/>
              <a:ea typeface="+mj-ea"/>
            </a:endParaRPr>
          </a:p>
          <a:p>
            <a:endParaRPr lang="de-DE" sz="1050" dirty="0" smtClean="0">
              <a:latin typeface="+mj-ea"/>
              <a:ea typeface="+mj-ea"/>
            </a:endParaRPr>
          </a:p>
          <a:p>
            <a:r>
              <a:rPr lang="zh-CN" altLang="en-US" sz="1050" b="1" dirty="0" smtClean="0">
                <a:latin typeface="+mj-ea"/>
                <a:ea typeface="+mj-ea"/>
              </a:rPr>
              <a:t>时间</a:t>
            </a:r>
            <a:endParaRPr lang="de-DE" sz="1050" b="1" dirty="0" smtClean="0">
              <a:latin typeface="+mj-ea"/>
              <a:ea typeface="+mj-ea"/>
            </a:endParaRPr>
          </a:p>
          <a:p>
            <a:endParaRPr lang="de-DE" sz="1050" dirty="0" smtClean="0">
              <a:latin typeface="+mj-ea"/>
              <a:ea typeface="+mj-ea"/>
            </a:endParaRPr>
          </a:p>
          <a:p>
            <a:pPr marL="90488" indent="-90488">
              <a:buFont typeface="Arial" pitchFamily="34" charset="0"/>
              <a:buChar char="•"/>
            </a:pPr>
            <a:r>
              <a:rPr lang="zh-CN" altLang="en-US" sz="1050" dirty="0" smtClean="0">
                <a:latin typeface="+mj-ea"/>
                <a:ea typeface="+mj-ea"/>
              </a:rPr>
              <a:t>每所学校辅导 </a:t>
            </a:r>
            <a:r>
              <a:rPr lang="en-US" altLang="zh-CN" sz="1050" dirty="0" smtClean="0">
                <a:latin typeface="+mj-ea"/>
                <a:ea typeface="+mj-ea"/>
              </a:rPr>
              <a:t>5 </a:t>
            </a:r>
            <a:r>
              <a:rPr lang="zh-CN" altLang="en-US" sz="1050" dirty="0" smtClean="0">
                <a:latin typeface="+mj-ea"/>
                <a:ea typeface="+mj-ea"/>
              </a:rPr>
              <a:t>天</a:t>
            </a:r>
            <a:endParaRPr lang="de-DE" sz="1050" dirty="0" smtClean="0">
              <a:latin typeface="+mj-ea"/>
              <a:ea typeface="+mj-ea"/>
            </a:endParaRPr>
          </a:p>
          <a:p>
            <a:pPr marL="90488" indent="-90488">
              <a:buFont typeface="Arial" pitchFamily="34" charset="0"/>
              <a:buChar char="•"/>
            </a:pPr>
            <a:r>
              <a:rPr lang="zh-CN" altLang="en-US" sz="1050" dirty="0" smtClean="0">
                <a:latin typeface="+mj-ea"/>
                <a:ea typeface="+mj-ea"/>
              </a:rPr>
              <a:t>考试</a:t>
            </a:r>
            <a:r>
              <a:rPr lang="de-DE" sz="1050" dirty="0" smtClean="0">
                <a:latin typeface="+mj-ea"/>
                <a:ea typeface="+mj-ea"/>
              </a:rPr>
              <a:t>1 </a:t>
            </a:r>
            <a:r>
              <a:rPr lang="zh-CN" altLang="en-US" sz="1050" dirty="0" smtClean="0">
                <a:latin typeface="+mj-ea"/>
                <a:ea typeface="+mj-ea"/>
              </a:rPr>
              <a:t>周，含准备阶段</a:t>
            </a:r>
            <a:endParaRPr lang="en-US" altLang="zh-CN" sz="1050" dirty="0" smtClean="0">
              <a:latin typeface="+mj-ea"/>
              <a:ea typeface="+mj-ea"/>
            </a:endParaRPr>
          </a:p>
          <a:p>
            <a:endParaRPr lang="en-US" sz="900" dirty="0" smtClean="0">
              <a:latin typeface="+mj-ea"/>
              <a:ea typeface="+mj-ea"/>
            </a:endParaRPr>
          </a:p>
          <a:p>
            <a:pPr marL="90488" indent="-90488">
              <a:buFont typeface="Arial" pitchFamily="34" charset="0"/>
              <a:buChar char="•"/>
            </a:pPr>
            <a:endParaRPr lang="de-DE" sz="900" dirty="0" smtClean="0">
              <a:latin typeface="+mj-ea"/>
              <a:ea typeface="+mj-ea"/>
            </a:endParaRPr>
          </a:p>
        </p:txBody>
      </p:sp>
      <p:sp>
        <p:nvSpPr>
          <p:cNvPr id="52" name="标题 1"/>
          <p:cNvSpPr>
            <a:spLocks noGrp="1"/>
          </p:cNvSpPr>
          <p:nvPr>
            <p:ph type="title"/>
          </p:nvPr>
        </p:nvSpPr>
        <p:spPr>
          <a:xfrm>
            <a:off x="6164560" y="425872"/>
            <a:ext cx="2322140" cy="504056"/>
          </a:xfrm>
          <a:noFill/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pPr algn="ctr"/>
            <a:r>
              <a:rPr lang="zh-CN" altLang="en-US" sz="3000" dirty="0">
                <a:latin typeface="华文黑体"/>
                <a:ea typeface="华文黑体"/>
                <a:cs typeface="华文黑体"/>
              </a:rPr>
              <a:t>中国培训</a:t>
            </a:r>
          </a:p>
        </p:txBody>
      </p:sp>
      <p:sp>
        <p:nvSpPr>
          <p:cNvPr id="54" name="Rechteck 41"/>
          <p:cNvSpPr/>
          <p:nvPr/>
        </p:nvSpPr>
        <p:spPr bwMode="auto">
          <a:xfrm>
            <a:off x="2788783" y="2073548"/>
            <a:ext cx="1872208" cy="1944613"/>
          </a:xfrm>
          <a:prstGeom prst="rect">
            <a:avLst/>
          </a:prstGeom>
          <a:solidFill>
            <a:srgbClr val="FF0000">
              <a:alpha val="14000"/>
            </a:srgb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+mj-ea"/>
              <a:ea typeface="+mj-ea"/>
            </a:endParaRPr>
          </a:p>
        </p:txBody>
      </p:sp>
      <p:sp>
        <p:nvSpPr>
          <p:cNvPr id="55" name="Textfeld 31"/>
          <p:cNvSpPr txBox="1"/>
          <p:nvPr/>
        </p:nvSpPr>
        <p:spPr>
          <a:xfrm>
            <a:off x="2843808" y="2132856"/>
            <a:ext cx="180020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b="1" dirty="0" smtClean="0">
                <a:latin typeface="+mj-ea"/>
                <a:ea typeface="+mj-ea"/>
              </a:rPr>
              <a:t>第</a:t>
            </a:r>
            <a:r>
              <a:rPr lang="de-DE" altLang="zh-CN" sz="1050" b="1" dirty="0" smtClean="0">
                <a:latin typeface="+mj-ea"/>
                <a:ea typeface="+mj-ea"/>
              </a:rPr>
              <a:t> 1 </a:t>
            </a:r>
            <a:r>
              <a:rPr lang="zh-CN" altLang="en-US" sz="1050" b="1" dirty="0" smtClean="0">
                <a:latin typeface="+mj-ea"/>
                <a:ea typeface="+mj-ea"/>
              </a:rPr>
              <a:t>部分</a:t>
            </a:r>
            <a:r>
              <a:rPr lang="de-DE" altLang="zh-CN" sz="1050" b="1" dirty="0" smtClean="0">
                <a:latin typeface="+mj-ea"/>
                <a:ea typeface="+mj-ea"/>
              </a:rPr>
              <a:t> – </a:t>
            </a:r>
            <a:r>
              <a:rPr lang="zh-CN" altLang="en-US" sz="1050" b="1" dirty="0" smtClean="0">
                <a:latin typeface="+mj-ea"/>
                <a:ea typeface="+mj-ea"/>
              </a:rPr>
              <a:t>主题</a:t>
            </a:r>
            <a:endParaRPr lang="de-DE" altLang="zh-CN" sz="1050" b="1" dirty="0" smtClean="0">
              <a:latin typeface="+mj-ea"/>
              <a:ea typeface="+mj-ea"/>
            </a:endParaRPr>
          </a:p>
          <a:p>
            <a:endParaRPr lang="de-DE" altLang="zh-CN" sz="1050" dirty="0" smtClean="0">
              <a:latin typeface="+mj-ea"/>
              <a:ea typeface="+mj-ea"/>
            </a:endParaRPr>
          </a:p>
          <a:p>
            <a:pPr marL="90488" indent="-90488">
              <a:buFont typeface="Arial" pitchFamily="34" charset="0"/>
              <a:buChar char="•"/>
            </a:pPr>
            <a:r>
              <a:rPr lang="zh-CN" altLang="en-US" sz="1050" dirty="0" smtClean="0">
                <a:latin typeface="+mj-ea"/>
                <a:ea typeface="+mj-ea"/>
              </a:rPr>
              <a:t>课程中的新汽车技术</a:t>
            </a:r>
            <a:endParaRPr lang="de-DE" altLang="zh-CN" sz="1050" dirty="0" smtClean="0">
              <a:latin typeface="+mj-ea"/>
              <a:ea typeface="+mj-ea"/>
            </a:endParaRPr>
          </a:p>
          <a:p>
            <a:pPr marL="90488" indent="-90488">
              <a:buFont typeface="Arial" pitchFamily="34" charset="0"/>
              <a:buChar char="•"/>
            </a:pPr>
            <a:r>
              <a:rPr lang="zh-CN" altLang="en-US" sz="1050" dirty="0" smtClean="0">
                <a:latin typeface="+mj-ea"/>
                <a:ea typeface="+mj-ea"/>
              </a:rPr>
              <a:t>方法与应用</a:t>
            </a:r>
            <a:endParaRPr lang="de-DE" altLang="zh-CN" sz="1050" dirty="0" smtClean="0">
              <a:latin typeface="+mj-ea"/>
              <a:ea typeface="+mj-ea"/>
            </a:endParaRPr>
          </a:p>
          <a:p>
            <a:pPr marL="90488" indent="-90488">
              <a:buFont typeface="Arial" pitchFamily="34" charset="0"/>
              <a:buChar char="•"/>
            </a:pPr>
            <a:r>
              <a:rPr lang="zh-CN" altLang="en-US" sz="1050" dirty="0" smtClean="0">
                <a:latin typeface="+mj-ea"/>
                <a:ea typeface="+mj-ea"/>
              </a:rPr>
              <a:t>考察</a:t>
            </a:r>
            <a:endParaRPr lang="de-DE" altLang="zh-CN" sz="1050" dirty="0" smtClean="0">
              <a:latin typeface="+mj-ea"/>
              <a:ea typeface="+mj-ea"/>
            </a:endParaRPr>
          </a:p>
          <a:p>
            <a:endParaRPr lang="de-DE" altLang="zh-CN" sz="1050" dirty="0" smtClean="0">
              <a:latin typeface="+mj-ea"/>
              <a:ea typeface="+mj-ea"/>
            </a:endParaRPr>
          </a:p>
          <a:p>
            <a:r>
              <a:rPr lang="zh-CN" altLang="en-US" sz="1050" b="1" dirty="0" smtClean="0">
                <a:latin typeface="+mj-ea"/>
                <a:ea typeface="+mj-ea"/>
              </a:rPr>
              <a:t>时间</a:t>
            </a:r>
            <a:endParaRPr lang="de-DE" altLang="zh-CN" sz="1050" b="1" dirty="0" smtClean="0">
              <a:latin typeface="+mj-ea"/>
              <a:ea typeface="+mj-ea"/>
            </a:endParaRPr>
          </a:p>
          <a:p>
            <a:endParaRPr lang="de-DE" altLang="zh-CN" sz="1050" dirty="0" smtClean="0">
              <a:latin typeface="+mj-ea"/>
              <a:ea typeface="+mj-ea"/>
            </a:endParaRPr>
          </a:p>
          <a:p>
            <a:pPr marL="88900" indent="-88900">
              <a:buFont typeface="Arial" pitchFamily="34" charset="0"/>
              <a:buChar char="•"/>
            </a:pPr>
            <a:r>
              <a:rPr lang="de-DE" altLang="zh-CN" sz="1050" dirty="0" smtClean="0">
                <a:latin typeface="+mj-ea"/>
                <a:ea typeface="+mj-ea"/>
              </a:rPr>
              <a:t>5 </a:t>
            </a:r>
            <a:r>
              <a:rPr lang="zh-CN" altLang="en-US" sz="1050" dirty="0" smtClean="0">
                <a:latin typeface="+mj-ea"/>
                <a:ea typeface="+mj-ea"/>
              </a:rPr>
              <a:t>周</a:t>
            </a:r>
            <a:r>
              <a:rPr lang="de-DE" altLang="zh-CN" sz="1050" dirty="0" smtClean="0">
                <a:latin typeface="+mj-ea"/>
                <a:ea typeface="+mj-ea"/>
              </a:rPr>
              <a:t> </a:t>
            </a:r>
          </a:p>
        </p:txBody>
      </p:sp>
      <p:sp>
        <p:nvSpPr>
          <p:cNvPr id="56" name="矩形 55"/>
          <p:cNvSpPr/>
          <p:nvPr/>
        </p:nvSpPr>
        <p:spPr>
          <a:xfrm>
            <a:off x="179511" y="4149080"/>
            <a:ext cx="8568953" cy="201622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1" name="直接箭头连接符 60"/>
          <p:cNvCxnSpPr/>
          <p:nvPr/>
        </p:nvCxnSpPr>
        <p:spPr>
          <a:xfrm>
            <a:off x="2555776" y="2920618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>
            <a:off x="4644008" y="292494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hteck 40"/>
          <p:cNvSpPr/>
          <p:nvPr/>
        </p:nvSpPr>
        <p:spPr bwMode="auto">
          <a:xfrm>
            <a:off x="6876256" y="1062374"/>
            <a:ext cx="1872208" cy="864096"/>
          </a:xfrm>
          <a:prstGeom prst="rect">
            <a:avLst/>
          </a:prstGeom>
          <a:solidFill>
            <a:srgbClr val="C10202"/>
          </a:soli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brightRoom" dir="tl"/>
          </a:scene3d>
          <a:sp3d contourW="12700"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42890" y="107599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华文黑体"/>
                <a:ea typeface="华文黑体"/>
                <a:cs typeface="华文黑体"/>
              </a:rPr>
              <a:t>阶段</a:t>
            </a:r>
            <a:r>
              <a:rPr lang="de-DE" altLang="zh-CN" sz="1400" dirty="0">
                <a:solidFill>
                  <a:schemeClr val="bg1"/>
                </a:solidFill>
                <a:latin typeface="华文黑体"/>
                <a:ea typeface="华文黑体"/>
                <a:cs typeface="华文黑体"/>
              </a:rPr>
              <a:t> III</a:t>
            </a:r>
          </a:p>
          <a:p>
            <a:r>
              <a:rPr lang="zh-CN" altLang="en-US" sz="1400" dirty="0">
                <a:solidFill>
                  <a:schemeClr val="bg1"/>
                </a:solidFill>
                <a:latin typeface="华文细黑"/>
                <a:ea typeface="华文细黑"/>
                <a:cs typeface="华文细黑"/>
              </a:rPr>
              <a:t>再培训</a:t>
            </a:r>
          </a:p>
        </p:txBody>
      </p:sp>
      <p:sp>
        <p:nvSpPr>
          <p:cNvPr id="32" name="Rechteck 31"/>
          <p:cNvSpPr/>
          <p:nvPr/>
        </p:nvSpPr>
        <p:spPr>
          <a:xfrm>
            <a:off x="6300192" y="476672"/>
            <a:ext cx="72008" cy="432048"/>
          </a:xfrm>
          <a:prstGeom prst="rect">
            <a:avLst/>
          </a:prstGeom>
          <a:solidFill>
            <a:srgbClr val="AB08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41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04745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§"/>
            </a:pPr>
            <a:endParaRPr lang="en-US" altLang="zh-CN" dirty="0" smtClean="0">
              <a:latin typeface="华文细黑"/>
              <a:ea typeface="华文细黑"/>
              <a:cs typeface="华文细黑"/>
            </a:endParaRPr>
          </a:p>
          <a:p>
            <a:pPr>
              <a:buFont typeface="Wingdings" charset="2"/>
              <a:buChar char="§"/>
            </a:pPr>
            <a:endParaRPr lang="en-US" altLang="zh-CN" dirty="0">
              <a:latin typeface="华文细黑"/>
              <a:ea typeface="华文细黑"/>
              <a:cs typeface="华文细黑"/>
            </a:endParaRPr>
          </a:p>
          <a:p>
            <a:pPr>
              <a:buFont typeface="Wingdings" charset="2"/>
              <a:buChar char="§"/>
            </a:pPr>
            <a:r>
              <a:rPr lang="zh-CN" altLang="en-US" sz="1800" dirty="0" smtClean="0">
                <a:latin typeface="华文细黑"/>
                <a:ea typeface="华文细黑"/>
                <a:cs typeface="华文细黑"/>
              </a:rPr>
              <a:t>作为中国政府指导下的</a:t>
            </a:r>
            <a:r>
              <a:rPr lang="en-US" altLang="zh-CN" sz="1800" dirty="0" smtClean="0">
                <a:latin typeface="华文细黑"/>
                <a:ea typeface="华文细黑"/>
                <a:cs typeface="华文细黑"/>
              </a:rPr>
              <a:t>SGAVE</a:t>
            </a:r>
            <a:r>
              <a:rPr lang="zh-CN" altLang="en-US" sz="1800" dirty="0" smtClean="0">
                <a:latin typeface="华文细黑"/>
                <a:ea typeface="华文细黑"/>
                <a:cs typeface="华文细黑"/>
              </a:rPr>
              <a:t>实际操作平台</a:t>
            </a:r>
            <a:endParaRPr lang="en-US" altLang="zh-CN" sz="1800" dirty="0" smtClean="0">
              <a:latin typeface="华文细黑"/>
              <a:ea typeface="华文细黑"/>
              <a:cs typeface="华文细黑"/>
            </a:endParaRPr>
          </a:p>
          <a:p>
            <a:pPr>
              <a:buFont typeface="Wingdings" charset="2"/>
              <a:buChar char="§"/>
            </a:pPr>
            <a:endParaRPr lang="en-US" altLang="zh-CN" sz="1800" dirty="0" smtClean="0">
              <a:latin typeface="华文细黑"/>
              <a:ea typeface="华文细黑"/>
              <a:cs typeface="华文细黑"/>
            </a:endParaRPr>
          </a:p>
          <a:p>
            <a:pPr>
              <a:buFont typeface="Wingdings" charset="2"/>
              <a:buChar char="§"/>
            </a:pPr>
            <a:r>
              <a:rPr lang="zh-CN" altLang="en-US" sz="1800" dirty="0" smtClean="0">
                <a:latin typeface="华文细黑"/>
                <a:ea typeface="华文细黑"/>
                <a:cs typeface="华文细黑"/>
              </a:rPr>
              <a:t>定期</a:t>
            </a:r>
            <a:r>
              <a:rPr lang="zh-CN" altLang="en-US" sz="1800" dirty="0">
                <a:latin typeface="华文细黑"/>
                <a:ea typeface="华文细黑"/>
                <a:cs typeface="华文细黑"/>
              </a:rPr>
              <a:t>向教育部</a:t>
            </a:r>
            <a:r>
              <a:rPr lang="zh-CN" altLang="en-US" sz="1800" dirty="0" smtClean="0">
                <a:latin typeface="华文细黑"/>
                <a:ea typeface="华文细黑"/>
                <a:cs typeface="华文细黑"/>
              </a:rPr>
              <a:t>汇报项目进展并提供建设性建议</a:t>
            </a:r>
            <a:endParaRPr lang="en-US" altLang="zh-CN" sz="1800" dirty="0" smtClean="0">
              <a:latin typeface="华文细黑"/>
              <a:ea typeface="华文细黑"/>
              <a:cs typeface="华文细黑"/>
            </a:endParaRPr>
          </a:p>
          <a:p>
            <a:pPr>
              <a:buFont typeface="Wingdings" charset="2"/>
              <a:buChar char="§"/>
            </a:pPr>
            <a:endParaRPr lang="en-US" altLang="zh-CN" sz="1800" dirty="0" smtClean="0">
              <a:latin typeface="华文细黑"/>
              <a:ea typeface="华文细黑"/>
              <a:cs typeface="华文细黑"/>
            </a:endParaRPr>
          </a:p>
          <a:p>
            <a:pPr>
              <a:buFont typeface="Wingdings" charset="2"/>
              <a:buChar char="§"/>
            </a:pPr>
            <a:r>
              <a:rPr lang="zh-CN" altLang="en-US" sz="1800" dirty="0" smtClean="0">
                <a:latin typeface="华文细黑"/>
                <a:ea typeface="华文细黑"/>
                <a:cs typeface="华文细黑"/>
              </a:rPr>
              <a:t>参与</a:t>
            </a:r>
            <a:r>
              <a:rPr lang="zh-CN" altLang="en-US" sz="1800" dirty="0">
                <a:latin typeface="华文细黑"/>
                <a:ea typeface="华文细黑"/>
                <a:cs typeface="华文细黑"/>
              </a:rPr>
              <a:t>制定行业认证及评估</a:t>
            </a:r>
            <a:r>
              <a:rPr lang="zh-CN" altLang="en-US" sz="1800" dirty="0" smtClean="0">
                <a:latin typeface="华文细黑"/>
                <a:ea typeface="华文细黑"/>
                <a:cs typeface="华文细黑"/>
              </a:rPr>
              <a:t>标准</a:t>
            </a:r>
            <a:endParaRPr lang="en-US" altLang="zh-CN" sz="1800" dirty="0" smtClean="0">
              <a:latin typeface="华文细黑"/>
              <a:ea typeface="华文细黑"/>
              <a:cs typeface="华文细黑"/>
            </a:endParaRPr>
          </a:p>
          <a:p>
            <a:pPr>
              <a:buFont typeface="Wingdings" charset="2"/>
              <a:buChar char="§"/>
            </a:pPr>
            <a:endParaRPr lang="en-US" altLang="zh-CN" sz="1800" dirty="0" smtClean="0">
              <a:latin typeface="华文细黑"/>
              <a:ea typeface="华文细黑"/>
              <a:cs typeface="华文细黑"/>
            </a:endParaRPr>
          </a:p>
          <a:p>
            <a:pPr>
              <a:buFont typeface="Wingdings" charset="2"/>
              <a:buChar char="§"/>
            </a:pPr>
            <a:r>
              <a:rPr lang="zh-CN" altLang="en-US" sz="1800" dirty="0" smtClean="0">
                <a:latin typeface="华文细黑"/>
                <a:ea typeface="华文细黑"/>
                <a:cs typeface="华文细黑"/>
              </a:rPr>
              <a:t>与职业学校、厂商、经销商、德国培训机构合作平台</a:t>
            </a:r>
            <a:endParaRPr lang="en-US" altLang="zh-CN" sz="1800" dirty="0" smtClean="0">
              <a:latin typeface="华文细黑"/>
              <a:ea typeface="华文细黑"/>
              <a:cs typeface="华文细黑"/>
            </a:endParaRPr>
          </a:p>
          <a:p>
            <a:pPr>
              <a:buFont typeface="Wingdings" charset="2"/>
              <a:buChar char="§"/>
            </a:pPr>
            <a:endParaRPr lang="en-US" altLang="zh-CN" sz="1800" dirty="0" smtClean="0">
              <a:latin typeface="华文细黑"/>
              <a:ea typeface="华文细黑"/>
              <a:cs typeface="华文细黑"/>
            </a:endParaRPr>
          </a:p>
          <a:p>
            <a:pPr>
              <a:buFont typeface="Wingdings" charset="2"/>
              <a:buChar char="§"/>
            </a:pPr>
            <a:r>
              <a:rPr lang="zh-CN" altLang="en-US" sz="1800" dirty="0" smtClean="0">
                <a:latin typeface="华文细黑"/>
                <a:ea typeface="华文细黑"/>
                <a:cs typeface="华文细黑"/>
              </a:rPr>
              <a:t>协调各方关系及需求</a:t>
            </a:r>
            <a:endParaRPr lang="en-US" altLang="zh-CN" sz="1800" dirty="0" smtClean="0">
              <a:latin typeface="华文细黑"/>
              <a:ea typeface="华文细黑"/>
              <a:cs typeface="华文细黑"/>
            </a:endParaRPr>
          </a:p>
          <a:p>
            <a:pPr>
              <a:buFont typeface="Wingdings" charset="2"/>
              <a:buChar char="§"/>
            </a:pPr>
            <a:endParaRPr lang="en-US" altLang="zh-CN" sz="1800" dirty="0" smtClean="0">
              <a:latin typeface="华文细黑"/>
              <a:ea typeface="华文细黑"/>
              <a:cs typeface="华文细黑"/>
            </a:endParaRPr>
          </a:p>
          <a:p>
            <a:pPr>
              <a:buFont typeface="Wingdings" charset="2"/>
              <a:buChar char="§"/>
            </a:pPr>
            <a:r>
              <a:rPr lang="zh-CN" altLang="en-US" sz="1800" dirty="0" smtClean="0">
                <a:latin typeface="华文细黑"/>
                <a:ea typeface="华文细黑"/>
                <a:cs typeface="华文细黑"/>
              </a:rPr>
              <a:t>制定详细工作计划、流程和实施方案</a:t>
            </a:r>
            <a:endParaRPr lang="en-US" altLang="zh-CN" sz="1800" dirty="0" smtClean="0">
              <a:latin typeface="华文细黑"/>
              <a:ea typeface="华文细黑"/>
              <a:cs typeface="华文细黑"/>
            </a:endParaRPr>
          </a:p>
          <a:p>
            <a:pPr>
              <a:buFont typeface="Wingdings" charset="2"/>
              <a:buChar char="§"/>
            </a:pPr>
            <a:endParaRPr lang="en-US" altLang="zh-CN" sz="1800" dirty="0" smtClean="0">
              <a:latin typeface="华文细黑"/>
              <a:ea typeface="华文细黑"/>
              <a:cs typeface="华文细黑"/>
            </a:endParaRPr>
          </a:p>
          <a:p>
            <a:pPr>
              <a:buFont typeface="Wingdings" charset="2"/>
              <a:buChar char="§"/>
            </a:pPr>
            <a:r>
              <a:rPr lang="zh-CN" altLang="en-US" sz="1800" dirty="0" smtClean="0">
                <a:latin typeface="华文细黑"/>
                <a:ea typeface="华文细黑"/>
                <a:cs typeface="华文细黑"/>
              </a:rPr>
              <a:t>拓展项目（延伸到欧美亚等其他国家）</a:t>
            </a:r>
            <a:endParaRPr lang="en-US" altLang="zh-CN" sz="1800" dirty="0" smtClean="0">
              <a:latin typeface="华文细黑"/>
              <a:ea typeface="华文细黑"/>
              <a:cs typeface="华文细黑"/>
            </a:endParaRPr>
          </a:p>
          <a:p>
            <a:pPr>
              <a:buFont typeface="Wingdings" charset="2"/>
              <a:buChar char="§"/>
            </a:pPr>
            <a:endParaRPr lang="en-US" altLang="zh-CN" sz="1800" dirty="0" smtClean="0">
              <a:latin typeface="华文细黑"/>
              <a:ea typeface="华文细黑"/>
              <a:cs typeface="华文细黑"/>
            </a:endParaRPr>
          </a:p>
          <a:p>
            <a:pPr>
              <a:buFont typeface="Wingdings" charset="2"/>
              <a:buChar char="§"/>
            </a:pPr>
            <a:r>
              <a:rPr lang="zh-CN" altLang="en-US" sz="1800" dirty="0" smtClean="0">
                <a:latin typeface="华文细黑"/>
                <a:ea typeface="华文细黑"/>
                <a:cs typeface="华文细黑"/>
              </a:rPr>
              <a:t>支持项目的可持续发展（</a:t>
            </a:r>
            <a:r>
              <a:rPr lang="en-US" altLang="zh-CN" sz="1800" dirty="0" smtClean="0">
                <a:latin typeface="+mj-lt"/>
                <a:ea typeface="华文细黑"/>
                <a:cs typeface="华文细黑"/>
              </a:rPr>
              <a:t>SGAVE</a:t>
            </a:r>
            <a:r>
              <a:rPr lang="zh-CN" altLang="en-US" sz="1800" dirty="0" smtClean="0">
                <a:latin typeface="华文细黑"/>
                <a:ea typeface="华文细黑"/>
                <a:cs typeface="华文细黑"/>
              </a:rPr>
              <a:t>项目的最终本土化）</a:t>
            </a:r>
            <a:endParaRPr lang="en-US" altLang="zh-CN" sz="1800" dirty="0" smtClean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38408" y="396280"/>
            <a:ext cx="2952328" cy="576064"/>
          </a:xfrm>
          <a:noFill/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zh-CN" altLang="en-US" sz="2700" dirty="0">
                <a:latin typeface="华文黑体"/>
                <a:ea typeface="华文黑体"/>
                <a:cs typeface="华文黑体"/>
              </a:rPr>
              <a:t>能力中心职</a:t>
            </a:r>
            <a:r>
              <a:rPr lang="zh-CN" altLang="en-US" sz="2700" dirty="0" smtClean="0">
                <a:latin typeface="华文黑体"/>
                <a:ea typeface="华文黑体"/>
                <a:cs typeface="华文黑体"/>
              </a:rPr>
              <a:t>能</a:t>
            </a:r>
            <a:r>
              <a:rPr lang="en-US" altLang="zh-CN" sz="2700" dirty="0" smtClean="0">
                <a:latin typeface="华文黑体"/>
                <a:ea typeface="华文黑体"/>
                <a:cs typeface="华文黑体"/>
              </a:rPr>
              <a:t>  </a:t>
            </a:r>
            <a:endParaRPr lang="zh-CN" altLang="en-US" sz="2700" dirty="0">
              <a:latin typeface="华文黑体"/>
              <a:ea typeface="华文黑体"/>
              <a:cs typeface="华文黑体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中德职业教育能力中心</a:t>
            </a:r>
            <a:endParaRPr lang="zh-CN" alt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6264711"/>
            <a:ext cx="1110979" cy="57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5796136" y="476672"/>
            <a:ext cx="72008" cy="432048"/>
          </a:xfrm>
          <a:prstGeom prst="rect">
            <a:avLst/>
          </a:prstGeom>
          <a:solidFill>
            <a:srgbClr val="AB08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1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733800" y="3501008"/>
            <a:ext cx="1675656" cy="803920"/>
          </a:xfrm>
        </p:spPr>
        <p:txBody>
          <a:bodyPr/>
          <a:lstStyle/>
          <a:p>
            <a:r>
              <a:rPr lang="zh-CN" altLang="en-US" sz="5400" dirty="0" smtClean="0">
                <a:latin typeface="华文黑体"/>
                <a:ea typeface="华文黑体"/>
                <a:cs typeface="华文黑体"/>
              </a:rPr>
              <a:t>谢谢！</a:t>
            </a:r>
            <a:endParaRPr lang="zh-CN" altLang="en-US" sz="5400" dirty="0">
              <a:latin typeface="华文黑体"/>
              <a:ea typeface="华文黑体"/>
              <a:cs typeface="华文黑体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330960" y="51206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6264711"/>
            <a:ext cx="1110979" cy="57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</p:spPr>
        <p:txBody>
          <a:bodyPr/>
          <a:lstStyle/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中德职业教育能力中心</a:t>
            </a:r>
            <a:endParaRPr lang="zh-CN" altLang="en-US" dirty="0"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40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300192" y="325760"/>
            <a:ext cx="1944216" cy="726976"/>
          </a:xfrm>
          <a:noFill/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zh-CN" altLang="en-US" sz="3000" dirty="0">
                <a:latin typeface="华文黑体"/>
                <a:ea typeface="华文黑体"/>
                <a:cs typeface="华文黑体"/>
              </a:rPr>
              <a:t>目录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126702" y="1167160"/>
            <a:ext cx="6854864" cy="4608512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buFont typeface="Wingdings" charset="2"/>
              <a:buChar char="§"/>
            </a:pPr>
            <a:r>
              <a:rPr lang="zh-CN" altLang="en-US" dirty="0" smtClean="0">
                <a:solidFill>
                  <a:srgbClr val="AD0101"/>
                </a:solidFill>
                <a:latin typeface="华文黑体"/>
                <a:ea typeface="华文黑体"/>
                <a:cs typeface="华文黑体"/>
              </a:rPr>
              <a:t>项目概况</a:t>
            </a:r>
            <a:endParaRPr lang="en-US" altLang="zh-CN" dirty="0">
              <a:solidFill>
                <a:srgbClr val="AD0101"/>
              </a:solidFill>
              <a:latin typeface="华文黑体"/>
              <a:ea typeface="华文黑体"/>
              <a:cs typeface="华文黑体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1800" dirty="0" smtClean="0">
                <a:solidFill>
                  <a:srgbClr val="AD0101"/>
                </a:solidFill>
                <a:latin typeface="华文黑体"/>
                <a:ea typeface="华文黑体"/>
                <a:cs typeface="华文黑体"/>
              </a:rPr>
              <a:t>	</a:t>
            </a:r>
            <a:r>
              <a:rPr lang="zh-CN" altLang="en-US" sz="1800" dirty="0" smtClean="0">
                <a:latin typeface="华文细黑"/>
                <a:ea typeface="华文细黑"/>
                <a:cs typeface="华文细黑"/>
              </a:rPr>
              <a:t>－需求、目标</a:t>
            </a:r>
            <a:endParaRPr lang="en-US" altLang="zh-CN" sz="1800" dirty="0" smtClean="0">
              <a:latin typeface="华文细黑"/>
              <a:ea typeface="华文细黑"/>
              <a:cs typeface="华文细黑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altLang="zh-CN" sz="1800" dirty="0">
              <a:latin typeface="华文黑体"/>
              <a:ea typeface="华文黑体"/>
              <a:cs typeface="华文黑体"/>
            </a:endParaRPr>
          </a:p>
          <a:p>
            <a:pPr>
              <a:lnSpc>
                <a:spcPct val="70000"/>
              </a:lnSpc>
              <a:buFont typeface="Wingdings" charset="2"/>
              <a:buChar char="§"/>
            </a:pPr>
            <a:r>
              <a:rPr lang="zh-CN" altLang="en-US" dirty="0" smtClean="0">
                <a:solidFill>
                  <a:srgbClr val="AD0101"/>
                </a:solidFill>
                <a:latin typeface="华文黑体"/>
                <a:ea typeface="华文黑体"/>
                <a:cs typeface="华文黑体"/>
              </a:rPr>
              <a:t>工作包现状</a:t>
            </a:r>
            <a:endParaRPr lang="en-US" altLang="zh-CN" dirty="0" smtClean="0">
              <a:solidFill>
                <a:srgbClr val="AD0101"/>
              </a:solidFill>
              <a:latin typeface="华文黑体"/>
              <a:ea typeface="华文黑体"/>
              <a:cs typeface="华文黑体"/>
            </a:endParaRPr>
          </a:p>
          <a:p>
            <a:pPr marL="320040" lvl="1" indent="0">
              <a:lnSpc>
                <a:spcPct val="70000"/>
              </a:lnSpc>
              <a:buNone/>
            </a:pPr>
            <a:r>
              <a:rPr lang="de-DE" altLang="zh-CN" sz="1800" dirty="0" smtClean="0">
                <a:latin typeface="华文细黑"/>
                <a:ea typeface="华文细黑"/>
                <a:cs typeface="华文细黑"/>
              </a:rPr>
              <a:t>	</a:t>
            </a:r>
            <a:r>
              <a:rPr lang="zh-CN" altLang="en-US" sz="1800" dirty="0" smtClean="0">
                <a:latin typeface="华文细黑"/>
                <a:ea typeface="华文细黑"/>
                <a:cs typeface="华文细黑"/>
              </a:rPr>
              <a:t>－</a:t>
            </a:r>
            <a:r>
              <a:rPr lang="en-US" altLang="zh-CN" sz="1800" dirty="0" smtClean="0">
                <a:latin typeface="华文细黑"/>
                <a:ea typeface="华文细黑"/>
                <a:cs typeface="华文细黑"/>
              </a:rPr>
              <a:t>10</a:t>
            </a:r>
            <a:r>
              <a:rPr lang="zh-CN" altLang="en-US" sz="1800" dirty="0" smtClean="0">
                <a:latin typeface="华文细黑"/>
                <a:ea typeface="华文细黑"/>
                <a:cs typeface="华文细黑"/>
              </a:rPr>
              <a:t>个工作包内容</a:t>
            </a:r>
            <a:endParaRPr lang="en-US" altLang="zh-CN" sz="1800" dirty="0" smtClean="0">
              <a:latin typeface="华文细黑"/>
              <a:ea typeface="华文细黑"/>
              <a:cs typeface="华文细黑"/>
            </a:endParaRPr>
          </a:p>
          <a:p>
            <a:pPr marL="320040" lvl="1" indent="0">
              <a:lnSpc>
                <a:spcPct val="70000"/>
              </a:lnSpc>
              <a:buNone/>
            </a:pPr>
            <a:r>
              <a:rPr lang="en-US" altLang="zh-CN" sz="1800" dirty="0">
                <a:latin typeface="华文细黑"/>
                <a:ea typeface="华文细黑"/>
                <a:cs typeface="华文细黑"/>
              </a:rPr>
              <a:t>	</a:t>
            </a:r>
            <a:r>
              <a:rPr lang="zh-CN" altLang="en-US" sz="1800" dirty="0" smtClean="0">
                <a:latin typeface="华文细黑"/>
                <a:ea typeface="华文细黑"/>
                <a:cs typeface="华文细黑"/>
              </a:rPr>
              <a:t>－进展及分析</a:t>
            </a:r>
            <a:endParaRPr lang="en-US" altLang="zh-CN" sz="1800" dirty="0" smtClean="0">
              <a:latin typeface="华文细黑"/>
              <a:ea typeface="华文细黑"/>
              <a:cs typeface="华文细黑"/>
            </a:endParaRPr>
          </a:p>
          <a:p>
            <a:pPr marL="320040" lvl="1" indent="0">
              <a:lnSpc>
                <a:spcPct val="70000"/>
              </a:lnSpc>
              <a:buNone/>
            </a:pPr>
            <a:endParaRPr lang="en-US" altLang="zh-CN" sz="1800" dirty="0" smtClean="0">
              <a:latin typeface="华文细黑"/>
              <a:ea typeface="华文细黑"/>
              <a:cs typeface="华文细黑"/>
            </a:endParaRPr>
          </a:p>
          <a:p>
            <a:pPr>
              <a:lnSpc>
                <a:spcPct val="70000"/>
              </a:lnSpc>
              <a:buFont typeface="Wingdings" charset="2"/>
              <a:buChar char="§"/>
            </a:pPr>
            <a:r>
              <a:rPr lang="zh-CN" altLang="en-US" dirty="0" smtClean="0">
                <a:solidFill>
                  <a:srgbClr val="AD0101"/>
                </a:solidFill>
                <a:latin typeface="华文黑体"/>
                <a:ea typeface="华文黑体"/>
                <a:cs typeface="华文黑体"/>
              </a:rPr>
              <a:t>案例：工作包</a:t>
            </a:r>
            <a:r>
              <a:rPr lang="en-US" altLang="zh-CN" dirty="0" smtClean="0">
                <a:solidFill>
                  <a:srgbClr val="AD0101"/>
                </a:solidFill>
                <a:latin typeface="华文黑体"/>
                <a:ea typeface="华文黑体"/>
                <a:cs typeface="华文黑体"/>
              </a:rPr>
              <a:t>5</a:t>
            </a:r>
            <a:r>
              <a:rPr lang="zh-CN" altLang="en-US" dirty="0" smtClean="0">
                <a:solidFill>
                  <a:srgbClr val="AD0101"/>
                </a:solidFill>
                <a:latin typeface="华文黑体"/>
                <a:ea typeface="华文黑体"/>
                <a:cs typeface="华文黑体"/>
              </a:rPr>
              <a:t>－师资培训</a:t>
            </a:r>
            <a:endParaRPr lang="de-DE" altLang="zh-CN" dirty="0" smtClean="0">
              <a:solidFill>
                <a:srgbClr val="AD0101"/>
              </a:solidFill>
              <a:latin typeface="华文黑体"/>
              <a:ea typeface="华文黑体"/>
              <a:cs typeface="华文黑体"/>
            </a:endParaRPr>
          </a:p>
          <a:p>
            <a:pPr marL="320040" lvl="1" indent="0">
              <a:lnSpc>
                <a:spcPct val="70000"/>
              </a:lnSpc>
              <a:buNone/>
            </a:pPr>
            <a:r>
              <a:rPr lang="en-US" altLang="zh-CN" sz="1800" dirty="0" smtClean="0">
                <a:latin typeface="华文细黑"/>
                <a:ea typeface="华文细黑"/>
                <a:cs typeface="华文细黑"/>
              </a:rPr>
              <a:t>	</a:t>
            </a:r>
            <a:r>
              <a:rPr lang="zh-CN" altLang="en-US" sz="1800" dirty="0" smtClean="0">
                <a:latin typeface="华文细黑"/>
                <a:ea typeface="华文细黑"/>
                <a:cs typeface="华文细黑"/>
              </a:rPr>
              <a:t>－基本情况（流程</a:t>
            </a:r>
            <a:r>
              <a:rPr lang="zh-CN" altLang="en-US" sz="1800" dirty="0">
                <a:latin typeface="华文细黑"/>
                <a:ea typeface="华文细黑"/>
                <a:cs typeface="华文细黑"/>
              </a:rPr>
              <a:t>、教学大纲</a:t>
            </a:r>
            <a:r>
              <a:rPr lang="zh-CN" altLang="en-US" sz="1800" dirty="0" smtClean="0">
                <a:latin typeface="华文细黑"/>
                <a:ea typeface="华文细黑"/>
                <a:cs typeface="华文细黑"/>
              </a:rPr>
              <a:t>、学习重点、成果等）</a:t>
            </a:r>
            <a:endParaRPr lang="en-US" altLang="zh-CN" sz="1800" dirty="0" smtClean="0">
              <a:latin typeface="华文细黑"/>
              <a:ea typeface="华文细黑"/>
              <a:cs typeface="华文细黑"/>
            </a:endParaRPr>
          </a:p>
          <a:p>
            <a:pPr marL="320040" lvl="1" indent="0">
              <a:lnSpc>
                <a:spcPct val="70000"/>
              </a:lnSpc>
              <a:buNone/>
            </a:pPr>
            <a:r>
              <a:rPr lang="en-US" altLang="zh-CN" sz="1800" dirty="0" smtClean="0">
                <a:latin typeface="华文细黑"/>
                <a:ea typeface="华文细黑"/>
                <a:cs typeface="华文细黑"/>
              </a:rPr>
              <a:t>	</a:t>
            </a:r>
            <a:r>
              <a:rPr lang="zh-CN" altLang="en-US" sz="1800" dirty="0" smtClean="0">
                <a:latin typeface="华文细黑"/>
                <a:ea typeface="华文细黑"/>
                <a:cs typeface="华文细黑"/>
              </a:rPr>
              <a:t>－问题及解决方案（技术培训）</a:t>
            </a:r>
            <a:endParaRPr lang="en-US" altLang="zh-CN" sz="1800" dirty="0" smtClean="0">
              <a:latin typeface="华文细黑"/>
              <a:ea typeface="华文细黑"/>
              <a:cs typeface="华文细黑"/>
            </a:endParaRPr>
          </a:p>
          <a:p>
            <a:pPr marL="320040" lvl="1" indent="0">
              <a:lnSpc>
                <a:spcPct val="70000"/>
              </a:lnSpc>
              <a:buNone/>
            </a:pPr>
            <a:endParaRPr lang="zh-CN" altLang="zh-CN" sz="1800" dirty="0" smtClean="0">
              <a:latin typeface="华文黑体"/>
              <a:ea typeface="华文黑体"/>
              <a:cs typeface="华文黑体"/>
            </a:endParaRPr>
          </a:p>
          <a:p>
            <a:pPr>
              <a:lnSpc>
                <a:spcPct val="70000"/>
              </a:lnSpc>
              <a:buFont typeface="Wingdings" charset="2"/>
              <a:buChar char="§"/>
            </a:pPr>
            <a:r>
              <a:rPr lang="zh-CN" altLang="en-US" dirty="0" smtClean="0">
                <a:solidFill>
                  <a:srgbClr val="AD0101"/>
                </a:solidFill>
                <a:latin typeface="华文黑体"/>
                <a:ea typeface="华文黑体"/>
                <a:cs typeface="华文黑体"/>
              </a:rPr>
              <a:t>项目计划</a:t>
            </a:r>
            <a:endParaRPr lang="en-US" altLang="zh-CN" dirty="0" smtClean="0">
              <a:solidFill>
                <a:srgbClr val="AD0101"/>
              </a:solidFill>
              <a:latin typeface="华文黑体"/>
              <a:ea typeface="华文黑体"/>
              <a:cs typeface="华文黑体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zh-CN" sz="1800" dirty="0">
                <a:solidFill>
                  <a:srgbClr val="AD0101"/>
                </a:solidFill>
                <a:latin typeface="华文黑体"/>
                <a:ea typeface="华文黑体"/>
                <a:cs typeface="华文黑体"/>
              </a:rPr>
              <a:t>	</a:t>
            </a:r>
            <a:r>
              <a:rPr lang="zh-CN" altLang="en-US" sz="1800" dirty="0" smtClean="0">
                <a:latin typeface="华文细黑"/>
                <a:ea typeface="华文细黑"/>
                <a:cs typeface="华文细黑"/>
              </a:rPr>
              <a:t>－技术培训、中国培训</a:t>
            </a:r>
            <a:endParaRPr lang="en-US" altLang="zh-CN" sz="1800" dirty="0" smtClean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中德职业教育能力中心</a:t>
            </a:r>
            <a:endParaRPr lang="zh-CN" altLang="en-US" dirty="0">
              <a:latin typeface="华文细黑"/>
              <a:ea typeface="华文细黑"/>
              <a:cs typeface="华文细黑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6264711"/>
            <a:ext cx="1110979" cy="57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6660232" y="476672"/>
            <a:ext cx="72008" cy="432048"/>
          </a:xfrm>
          <a:prstGeom prst="rect">
            <a:avLst/>
          </a:prstGeom>
          <a:solidFill>
            <a:srgbClr val="AB08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498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136" y="404664"/>
            <a:ext cx="2736304" cy="510952"/>
          </a:xfrm>
          <a:noFill/>
        </p:spPr>
        <p:txBody>
          <a:bodyPr anchor="ctr" anchorCtr="0">
            <a:normAutofit fontScale="90000"/>
          </a:bodyPr>
          <a:lstStyle/>
          <a:p>
            <a:pPr algn="ctr"/>
            <a:r>
              <a:rPr lang="en-US" altLang="zh-CN" sz="3000" dirty="0" smtClean="0">
                <a:ea typeface="华文黑体"/>
                <a:cs typeface="华文黑体"/>
              </a:rPr>
              <a:t>SGAVE</a:t>
            </a:r>
            <a:r>
              <a:rPr lang="zh-CN" altLang="en-US" sz="3000" dirty="0" smtClean="0">
                <a:latin typeface="华文黑体"/>
                <a:ea typeface="华文黑体"/>
                <a:cs typeface="华文黑体"/>
              </a:rPr>
              <a:t>项目概况</a:t>
            </a:r>
            <a:endParaRPr lang="zh-CN" altLang="en-US" sz="3000" dirty="0">
              <a:latin typeface="华文黑体"/>
              <a:ea typeface="华文黑体"/>
              <a:cs typeface="华文黑体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b="0" smtClean="0">
                <a:latin typeface="华文细黑"/>
                <a:ea typeface="华文细黑"/>
                <a:cs typeface="华文细黑"/>
              </a:rPr>
              <a:t>中德职业教育能力中心</a:t>
            </a:r>
            <a:endParaRPr lang="zh-CN" altLang="en-US" b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39552" y="3157177"/>
            <a:ext cx="1584176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华文细黑"/>
                <a:ea typeface="华文细黑"/>
                <a:cs typeface="华文细黑"/>
              </a:rPr>
              <a:t>建立机电一体化职业教育体系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421524" y="3179452"/>
            <a:ext cx="1502404" cy="936104"/>
          </a:xfrm>
          <a:prstGeom prst="roundRect">
            <a:avLst>
              <a:gd name="adj" fmla="val 1159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华文细黑"/>
                <a:ea typeface="华文细黑"/>
                <a:cs typeface="华文细黑"/>
              </a:rPr>
              <a:t>个别厂商企业内</a:t>
            </a:r>
            <a:r>
              <a:rPr lang="zh-CN" altLang="en-US" sz="1200" dirty="0" smtClean="0">
                <a:solidFill>
                  <a:schemeClr val="tx1"/>
                </a:solidFill>
                <a:latin typeface="华文细黑"/>
                <a:ea typeface="华文细黑"/>
                <a:cs typeface="华文细黑"/>
              </a:rPr>
              <a:t>训</a:t>
            </a:r>
            <a:r>
              <a:rPr lang="zh-CN" altLang="en-US" sz="1200" dirty="0">
                <a:solidFill>
                  <a:schemeClr val="tx1"/>
                </a:solidFill>
                <a:latin typeface="华文细黑"/>
                <a:ea typeface="华文细黑"/>
                <a:cs typeface="华文细黑"/>
              </a:rPr>
              <a:t>无法</a:t>
            </a:r>
            <a:r>
              <a:rPr lang="zh-CN" altLang="en-US" sz="1200" dirty="0" smtClean="0">
                <a:solidFill>
                  <a:schemeClr val="tx1"/>
                </a:solidFill>
                <a:latin typeface="华文细黑"/>
                <a:ea typeface="华文细黑"/>
                <a:cs typeface="华文细黑"/>
              </a:rPr>
              <a:t>满足本企业的需求</a:t>
            </a:r>
            <a:endParaRPr lang="zh-CN" altLang="en-US" sz="1200" dirty="0">
              <a:solidFill>
                <a:schemeClr val="tx1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11560" y="2060848"/>
            <a:ext cx="1512168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华文细黑"/>
                <a:ea typeface="华文细黑"/>
                <a:cs typeface="华文细黑"/>
              </a:rPr>
              <a:t>技术的发展对人才提出新要求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2422058" y="2103481"/>
            <a:ext cx="1501869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chemeClr val="tx1"/>
                </a:solidFill>
                <a:latin typeface="华文细黑"/>
                <a:ea typeface="华文细黑"/>
                <a:cs typeface="华文细黑"/>
              </a:rPr>
              <a:t>汽车高技术维修人才缺乏</a:t>
            </a:r>
            <a:r>
              <a:rPr lang="zh-CN" altLang="en-US" sz="1200" dirty="0">
                <a:solidFill>
                  <a:schemeClr val="tx1"/>
                </a:solidFill>
                <a:latin typeface="华文细黑"/>
                <a:ea typeface="华文细黑"/>
                <a:cs typeface="华文细黑"/>
              </a:rPr>
              <a:t>影响德国</a:t>
            </a:r>
            <a:r>
              <a:rPr lang="en-US" altLang="zh-CN" sz="1200" dirty="0">
                <a:solidFill>
                  <a:schemeClr val="tx1"/>
                </a:solidFill>
                <a:latin typeface="华文细黑"/>
                <a:ea typeface="华文细黑"/>
                <a:cs typeface="华文细黑"/>
              </a:rPr>
              <a:t>5</a:t>
            </a:r>
            <a:r>
              <a:rPr lang="zh-CN" altLang="en-US" sz="1200" dirty="0">
                <a:solidFill>
                  <a:schemeClr val="tx1"/>
                </a:solidFill>
                <a:latin typeface="华文细黑"/>
                <a:ea typeface="华文细黑"/>
                <a:cs typeface="华文细黑"/>
              </a:rPr>
              <a:t>大厂商</a:t>
            </a:r>
            <a:r>
              <a:rPr lang="zh-CN" altLang="en-US" sz="1200" dirty="0" smtClean="0">
                <a:solidFill>
                  <a:schemeClr val="tx1"/>
                </a:solidFill>
                <a:latin typeface="华文细黑"/>
                <a:ea typeface="华文细黑"/>
                <a:cs typeface="华文细黑"/>
              </a:rPr>
              <a:t>发展</a:t>
            </a:r>
            <a:endParaRPr lang="zh-CN" altLang="en-US" sz="1200" dirty="0">
              <a:solidFill>
                <a:schemeClr val="tx1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15" name="右大括号 14"/>
          <p:cNvSpPr/>
          <p:nvPr/>
        </p:nvSpPr>
        <p:spPr>
          <a:xfrm>
            <a:off x="4139952" y="2299147"/>
            <a:ext cx="288032" cy="2808312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华文细黑"/>
              <a:ea typeface="华文细黑"/>
              <a:cs typeface="华文细黑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499992" y="3057315"/>
            <a:ext cx="108012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华文细黑"/>
                <a:ea typeface="华文细黑"/>
                <a:cs typeface="华文细黑"/>
              </a:rPr>
              <a:t>开发统一标准</a:t>
            </a:r>
            <a:endParaRPr lang="zh-CN" altLang="en-US" sz="1400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5733948" y="3212976"/>
            <a:ext cx="1296143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chemeClr val="tx1"/>
                </a:solidFill>
                <a:latin typeface="华文细黑"/>
                <a:ea typeface="华文细黑"/>
                <a:cs typeface="华文细黑"/>
              </a:rPr>
              <a:t>同济大学中德职业教育能力中心 </a:t>
            </a:r>
            <a:r>
              <a:rPr lang="en-US" altLang="zh-CN" sz="1200" dirty="0" err="1" smtClean="0">
                <a:solidFill>
                  <a:schemeClr val="tx1"/>
                </a:solidFill>
                <a:latin typeface="华文细黑"/>
                <a:ea typeface="华文细黑"/>
                <a:cs typeface="华文细黑"/>
              </a:rPr>
              <a:t>CoC</a:t>
            </a:r>
            <a:endParaRPr lang="zh-CN" altLang="en-US" sz="1200" dirty="0">
              <a:solidFill>
                <a:schemeClr val="tx1"/>
              </a:solidFill>
              <a:latin typeface="华文细黑"/>
              <a:ea typeface="华文细黑"/>
              <a:cs typeface="华文细黑"/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6264711"/>
            <a:ext cx="1110979" cy="57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43608" y="15567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华文黑体"/>
                <a:ea typeface="华文黑体"/>
                <a:cs typeface="华文黑体"/>
              </a:rPr>
              <a:t>中方</a:t>
            </a:r>
            <a:endParaRPr lang="zh-CN" altLang="en-US" dirty="0">
              <a:latin typeface="华文黑体"/>
              <a:ea typeface="华文黑体"/>
              <a:cs typeface="华文黑体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3808" y="155021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华文黑体"/>
                <a:ea typeface="华文黑体"/>
                <a:cs typeface="华文黑体"/>
              </a:rPr>
              <a:t>德方</a:t>
            </a:r>
            <a:endParaRPr lang="zh-CN" altLang="en-US" dirty="0">
              <a:latin typeface="华文黑体"/>
              <a:ea typeface="华文黑体"/>
              <a:cs typeface="华文黑体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539552" y="4293096"/>
            <a:ext cx="1584176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chemeClr val="tx1"/>
                </a:solidFill>
                <a:latin typeface="华文细黑"/>
                <a:ea typeface="华文细黑"/>
                <a:cs typeface="华文细黑"/>
              </a:rPr>
              <a:t>提高机电一体化职业教育水平</a:t>
            </a:r>
            <a:endParaRPr lang="zh-CN" altLang="en-US" sz="1200" dirty="0">
              <a:solidFill>
                <a:schemeClr val="tx1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2411760" y="4315371"/>
            <a:ext cx="1512167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华文细黑"/>
                <a:ea typeface="华文细黑"/>
                <a:cs typeface="华文细黑"/>
              </a:rPr>
              <a:t>提高汽修毕业生技能水平</a:t>
            </a:r>
          </a:p>
        </p:txBody>
      </p:sp>
      <p:sp>
        <p:nvSpPr>
          <p:cNvPr id="37" name="椭圆 36"/>
          <p:cNvSpPr/>
          <p:nvPr/>
        </p:nvSpPr>
        <p:spPr>
          <a:xfrm>
            <a:off x="5733949" y="2083123"/>
            <a:ext cx="1296143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华文细黑"/>
                <a:ea typeface="华文细黑"/>
                <a:cs typeface="华文细黑"/>
              </a:rPr>
              <a:t>中国</a:t>
            </a:r>
            <a:endParaRPr lang="en-US" altLang="zh-CN" sz="1200" dirty="0">
              <a:solidFill>
                <a:schemeClr val="tx1"/>
              </a:solidFill>
              <a:latin typeface="华文细黑"/>
              <a:ea typeface="华文细黑"/>
              <a:cs typeface="华文细黑"/>
            </a:endParaRPr>
          </a:p>
          <a:p>
            <a:pPr algn="ctr"/>
            <a:r>
              <a:rPr lang="zh-CN" altLang="en-US" sz="1200" dirty="0" smtClean="0">
                <a:solidFill>
                  <a:schemeClr val="tx1"/>
                </a:solidFill>
                <a:latin typeface="华文细黑"/>
                <a:ea typeface="华文细黑"/>
                <a:cs typeface="华文细黑"/>
              </a:rPr>
              <a:t>教育部</a:t>
            </a:r>
            <a:r>
              <a:rPr lang="en-US" altLang="zh-CN" sz="1200" dirty="0" err="1" smtClean="0">
                <a:solidFill>
                  <a:schemeClr val="tx1"/>
                </a:solidFill>
                <a:latin typeface="华文细黑"/>
                <a:ea typeface="华文细黑"/>
                <a:cs typeface="华文细黑"/>
              </a:rPr>
              <a:t>MoE</a:t>
            </a:r>
            <a:endParaRPr lang="zh-CN" altLang="en-US" sz="1200" dirty="0">
              <a:solidFill>
                <a:schemeClr val="tx1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7308304" y="4365104"/>
            <a:ext cx="1296143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chemeClr val="tx1"/>
                </a:solidFill>
                <a:latin typeface="华文细黑"/>
                <a:ea typeface="华文细黑"/>
                <a:cs typeface="华文细黑"/>
              </a:rPr>
              <a:t>德国国际合作机构</a:t>
            </a:r>
            <a:r>
              <a:rPr lang="en-US" altLang="zh-CN" sz="1200" dirty="0" smtClean="0">
                <a:solidFill>
                  <a:schemeClr val="tx1"/>
                </a:solidFill>
                <a:latin typeface="华文细黑"/>
                <a:ea typeface="华文细黑"/>
                <a:cs typeface="华文细黑"/>
              </a:rPr>
              <a:t>GIZ</a:t>
            </a:r>
            <a:endParaRPr lang="zh-CN" altLang="en-US" sz="1200" dirty="0">
              <a:solidFill>
                <a:schemeClr val="tx1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7236295" y="2097440"/>
            <a:ext cx="1296143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chemeClr val="tx1"/>
                </a:solidFill>
                <a:latin typeface="华文细黑"/>
                <a:ea typeface="华文细黑"/>
                <a:cs typeface="华文细黑"/>
              </a:rPr>
              <a:t>德国经济合作与发展部 </a:t>
            </a:r>
            <a:endParaRPr lang="en-US" altLang="zh-CN" sz="1200" dirty="0" smtClean="0">
              <a:solidFill>
                <a:schemeClr val="tx1"/>
              </a:solidFill>
              <a:latin typeface="华文细黑"/>
              <a:ea typeface="华文细黑"/>
              <a:cs typeface="华文细黑"/>
            </a:endParaRPr>
          </a:p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华文细黑"/>
                <a:ea typeface="华文细黑"/>
                <a:cs typeface="华文细黑"/>
              </a:rPr>
              <a:t>BMZ</a:t>
            </a:r>
            <a:endParaRPr lang="zh-CN" altLang="en-US" sz="1200" dirty="0">
              <a:solidFill>
                <a:schemeClr val="tx1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5796136" y="476672"/>
            <a:ext cx="72008" cy="432048"/>
          </a:xfrm>
          <a:prstGeom prst="rect">
            <a:avLst/>
          </a:prstGeom>
          <a:solidFill>
            <a:srgbClr val="AB08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椭圆 27"/>
          <p:cNvSpPr/>
          <p:nvPr/>
        </p:nvSpPr>
        <p:spPr>
          <a:xfrm>
            <a:off x="7288831" y="3240403"/>
            <a:ext cx="1296143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chemeClr val="tx1"/>
                </a:solidFill>
                <a:latin typeface="华文细黑"/>
                <a:ea typeface="华文细黑"/>
                <a:cs typeface="华文细黑"/>
              </a:rPr>
              <a:t>德国</a:t>
            </a:r>
            <a:endParaRPr lang="en-US" altLang="zh-CN" sz="1200" dirty="0" smtClean="0">
              <a:solidFill>
                <a:schemeClr val="tx1"/>
              </a:solidFill>
              <a:latin typeface="华文细黑"/>
              <a:ea typeface="华文细黑"/>
              <a:cs typeface="华文细黑"/>
            </a:endParaRPr>
          </a:p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华文细黑"/>
                <a:ea typeface="华文细黑"/>
                <a:cs typeface="华文细黑"/>
              </a:rPr>
              <a:t>5</a:t>
            </a:r>
            <a:r>
              <a:rPr lang="zh-CN" altLang="en-US" sz="1200" dirty="0" smtClean="0">
                <a:solidFill>
                  <a:schemeClr val="tx1"/>
                </a:solidFill>
                <a:latin typeface="华文细黑"/>
                <a:ea typeface="华文细黑"/>
                <a:cs typeface="华文细黑"/>
              </a:rPr>
              <a:t>大厂商</a:t>
            </a:r>
            <a:endParaRPr lang="en-US" altLang="zh-CN" sz="1200" dirty="0" smtClean="0">
              <a:solidFill>
                <a:schemeClr val="tx1"/>
              </a:solidFill>
              <a:latin typeface="华文细黑"/>
              <a:ea typeface="华文细黑"/>
              <a:cs typeface="华文细黑"/>
            </a:endParaRPr>
          </a:p>
          <a:p>
            <a:pPr algn="ctr"/>
            <a:r>
              <a:rPr lang="en-US" altLang="zh-CN" sz="1200" dirty="0">
                <a:solidFill>
                  <a:schemeClr val="tx1"/>
                </a:solidFill>
                <a:latin typeface="华文细黑"/>
                <a:ea typeface="华文细黑"/>
                <a:cs typeface="华文细黑"/>
              </a:rPr>
              <a:t>HS</a:t>
            </a:r>
            <a:r>
              <a:rPr lang="zh-CN" altLang="en-US" sz="1200" dirty="0" smtClean="0">
                <a:solidFill>
                  <a:schemeClr val="tx1"/>
                </a:solidFill>
                <a:latin typeface="华文细黑"/>
                <a:ea typeface="华文细黑"/>
                <a:cs typeface="华文细黑"/>
              </a:rPr>
              <a:t> </a:t>
            </a:r>
            <a:endParaRPr lang="zh-CN" altLang="en-US" sz="1200" dirty="0">
              <a:solidFill>
                <a:schemeClr val="tx1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724128" y="4338404"/>
            <a:ext cx="1296143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chemeClr val="tx1"/>
                </a:solidFill>
                <a:latin typeface="华文细黑"/>
                <a:ea typeface="华文细黑"/>
                <a:cs typeface="华文细黑"/>
              </a:rPr>
              <a:t>中国高职院校 </a:t>
            </a:r>
            <a:r>
              <a:rPr lang="en-US" altLang="zh-CN" sz="1200" dirty="0" smtClean="0">
                <a:solidFill>
                  <a:schemeClr val="tx1"/>
                </a:solidFill>
                <a:latin typeface="华文细黑"/>
                <a:ea typeface="华文细黑"/>
                <a:cs typeface="华文细黑"/>
              </a:rPr>
              <a:t>BS</a:t>
            </a:r>
            <a:endParaRPr lang="zh-CN" altLang="en-US" sz="1200" dirty="0">
              <a:solidFill>
                <a:schemeClr val="tx1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85908" y="15567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华文黑体"/>
                <a:ea typeface="华文黑体"/>
                <a:cs typeface="华文黑体"/>
              </a:rPr>
              <a:t>中方</a:t>
            </a:r>
            <a:endParaRPr lang="zh-CN" altLang="en-US" dirty="0">
              <a:latin typeface="华文黑体"/>
              <a:ea typeface="华文黑体"/>
              <a:cs typeface="华文黑体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13736" y="15567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华文黑体"/>
                <a:ea typeface="华文黑体"/>
                <a:cs typeface="华文黑体"/>
              </a:rPr>
              <a:t>德方</a:t>
            </a:r>
            <a:endParaRPr lang="zh-CN" altLang="en-US" dirty="0">
              <a:latin typeface="华文黑体"/>
              <a:ea typeface="华文黑体"/>
              <a:cs typeface="华文黑体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18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168" y="404664"/>
            <a:ext cx="2592288" cy="504056"/>
          </a:xfrm>
          <a:noFill/>
          <a:effectLst/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pPr algn="ctr"/>
            <a:r>
              <a:rPr lang="zh-CN" altLang="en-US" sz="3000" dirty="0">
                <a:latin typeface="华文黑体"/>
                <a:ea typeface="华文黑体"/>
                <a:cs typeface="华文黑体"/>
              </a:rPr>
              <a:t>工作包简介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84784"/>
            <a:ext cx="7920880" cy="4392488"/>
          </a:xfrm>
        </p:spPr>
        <p:txBody>
          <a:bodyPr>
            <a:normAutofit/>
          </a:bodyPr>
          <a:lstStyle/>
          <a:p>
            <a:r>
              <a:rPr lang="zh-CN" altLang="en-US" sz="1600" dirty="0">
                <a:solidFill>
                  <a:srgbClr val="AB0810"/>
                </a:solidFill>
                <a:latin typeface="华文黑体"/>
                <a:ea typeface="华文黑体"/>
                <a:cs typeface="华文黑体"/>
              </a:rPr>
              <a:t>工作包</a:t>
            </a:r>
            <a:r>
              <a:rPr lang="en-US" altLang="zh-CN" sz="1600" dirty="0">
                <a:solidFill>
                  <a:srgbClr val="AB0810"/>
                </a:solidFill>
                <a:latin typeface="华文黑体"/>
                <a:ea typeface="华文黑体"/>
                <a:cs typeface="华文黑体"/>
              </a:rPr>
              <a:t>1 </a:t>
            </a:r>
            <a:r>
              <a:rPr lang="zh-CN" altLang="en-US" sz="1600" dirty="0">
                <a:latin typeface="华文黑体"/>
                <a:ea typeface="华文黑体"/>
                <a:cs typeface="华文黑体"/>
              </a:rPr>
              <a:t>在特定地点选择合作</a:t>
            </a:r>
            <a:r>
              <a:rPr lang="zh-CN" altLang="en-US" sz="1600" dirty="0" smtClean="0">
                <a:latin typeface="华文黑体"/>
                <a:ea typeface="华文黑体"/>
                <a:cs typeface="华文黑体"/>
              </a:rPr>
              <a:t>院校</a:t>
            </a:r>
            <a:r>
              <a:rPr lang="zh-CN" altLang="en-US" sz="1600" dirty="0">
                <a:latin typeface="华文黑体"/>
                <a:ea typeface="华文黑体"/>
                <a:cs typeface="华文黑体"/>
              </a:rPr>
              <a:t>：</a:t>
            </a: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各</a:t>
            </a:r>
            <a:r>
              <a:rPr lang="zh-CN" altLang="en-US" sz="1600" dirty="0">
                <a:latin typeface="华文细黑"/>
                <a:ea typeface="华文细黑"/>
                <a:cs typeface="华文细黑"/>
              </a:rPr>
              <a:t>省相应的教育部门征集合作</a:t>
            </a: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院校意见</a:t>
            </a:r>
            <a:r>
              <a:rPr lang="zh-CN" altLang="en-US" sz="1600" dirty="0">
                <a:latin typeface="华文细黑"/>
                <a:ea typeface="华文细黑"/>
                <a:cs typeface="华文细黑"/>
              </a:rPr>
              <a:t>并做潜力分析</a:t>
            </a: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，提供</a:t>
            </a:r>
            <a:r>
              <a:rPr lang="en-US" altLang="zh-CN" sz="1600" dirty="0">
                <a:latin typeface="华文细黑"/>
                <a:ea typeface="华文细黑"/>
                <a:cs typeface="华文细黑"/>
              </a:rPr>
              <a:t>1-2</a:t>
            </a:r>
            <a:r>
              <a:rPr lang="zh-CN" altLang="en-US" sz="1600" dirty="0">
                <a:latin typeface="华文细黑"/>
                <a:ea typeface="华文细黑"/>
                <a:cs typeface="华文细黑"/>
              </a:rPr>
              <a:t>个合作</a:t>
            </a: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院校（高职</a:t>
            </a:r>
            <a:r>
              <a:rPr lang="zh-CN" altLang="en-US" sz="1600" dirty="0">
                <a:latin typeface="华文细黑"/>
                <a:ea typeface="华文细黑"/>
                <a:cs typeface="华文细黑"/>
              </a:rPr>
              <a:t>）</a:t>
            </a: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的</a:t>
            </a:r>
            <a:r>
              <a:rPr lang="zh-CN" altLang="en-US" sz="1600" dirty="0">
                <a:latin typeface="华文细黑"/>
                <a:ea typeface="华文细黑"/>
                <a:cs typeface="华文细黑"/>
              </a:rPr>
              <a:t>建议</a:t>
            </a: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。</a:t>
            </a:r>
            <a:endParaRPr lang="en-US" altLang="zh-CN" sz="1600" dirty="0" smtClean="0">
              <a:latin typeface="华文细黑"/>
              <a:ea typeface="华文细黑"/>
              <a:cs typeface="华文细黑"/>
            </a:endParaRPr>
          </a:p>
          <a:p>
            <a:endParaRPr lang="en-US" altLang="zh-CN" sz="1600" dirty="0" smtClean="0">
              <a:latin typeface="华文细黑"/>
              <a:ea typeface="华文细黑"/>
              <a:cs typeface="华文细黑"/>
            </a:endParaRPr>
          </a:p>
          <a:p>
            <a:r>
              <a:rPr lang="zh-CN" altLang="en-US" sz="1600" dirty="0">
                <a:solidFill>
                  <a:srgbClr val="AB0810"/>
                </a:solidFill>
                <a:latin typeface="华文黑体"/>
                <a:ea typeface="华文黑体"/>
                <a:cs typeface="华文黑体"/>
              </a:rPr>
              <a:t>工作包</a:t>
            </a:r>
            <a:r>
              <a:rPr lang="en-US" altLang="zh-CN" sz="1600" dirty="0" smtClean="0">
                <a:solidFill>
                  <a:srgbClr val="AB0810"/>
                </a:solidFill>
                <a:latin typeface="华文黑体"/>
                <a:ea typeface="华文黑体"/>
                <a:cs typeface="华文黑体"/>
              </a:rPr>
              <a:t>2</a:t>
            </a:r>
            <a:r>
              <a:rPr lang="en-US" altLang="zh-CN" sz="1600" dirty="0">
                <a:solidFill>
                  <a:srgbClr val="AB0810"/>
                </a:solidFill>
                <a:latin typeface="华文黑体"/>
                <a:ea typeface="华文黑体"/>
                <a:cs typeface="华文黑体"/>
              </a:rPr>
              <a:t> </a:t>
            </a:r>
            <a:r>
              <a:rPr lang="zh-CN" altLang="en-US" sz="1600" dirty="0" smtClean="0">
                <a:latin typeface="华文黑体"/>
                <a:ea typeface="华文黑体"/>
                <a:cs typeface="华文黑体"/>
              </a:rPr>
              <a:t>学校</a:t>
            </a:r>
            <a:r>
              <a:rPr lang="zh-CN" altLang="en-US" sz="1600" dirty="0">
                <a:latin typeface="华文黑体"/>
                <a:ea typeface="华文黑体"/>
                <a:cs typeface="华文黑体"/>
              </a:rPr>
              <a:t>的</a:t>
            </a:r>
            <a:r>
              <a:rPr lang="zh-CN" altLang="en-US" sz="1600" dirty="0" smtClean="0">
                <a:latin typeface="华文黑体"/>
                <a:ea typeface="华文黑体"/>
                <a:cs typeface="华文黑体"/>
              </a:rPr>
              <a:t>评估</a:t>
            </a:r>
            <a:r>
              <a:rPr lang="en-US" altLang="zh-CN" sz="1600" dirty="0" smtClean="0">
                <a:latin typeface="华文黑体"/>
                <a:ea typeface="华文黑体"/>
                <a:cs typeface="华文黑体"/>
              </a:rPr>
              <a:t>:  </a:t>
            </a: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根据需求</a:t>
            </a:r>
            <a:r>
              <a:rPr lang="zh-CN" altLang="en-US" sz="1600" dirty="0">
                <a:latin typeface="华文细黑"/>
                <a:ea typeface="华文细黑"/>
                <a:cs typeface="华文细黑"/>
              </a:rPr>
              <a:t>在人员资格、设备、</a:t>
            </a: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组织和</a:t>
            </a:r>
            <a:r>
              <a:rPr lang="zh-CN" altLang="en-US" sz="1600" dirty="0">
                <a:latin typeface="华文细黑"/>
                <a:ea typeface="华文细黑"/>
                <a:cs typeface="华文细黑"/>
              </a:rPr>
              <a:t>教学计划等方面</a:t>
            </a: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对学校</a:t>
            </a:r>
            <a:r>
              <a:rPr lang="zh-CN" altLang="en-US" sz="1600" dirty="0">
                <a:latin typeface="华文细黑"/>
                <a:ea typeface="华文细黑"/>
                <a:cs typeface="华文细黑"/>
              </a:rPr>
              <a:t>进行分析</a:t>
            </a: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，分别</a:t>
            </a:r>
            <a:r>
              <a:rPr lang="zh-CN" altLang="en-US" sz="1600" dirty="0">
                <a:latin typeface="华文细黑"/>
                <a:ea typeface="华文细黑"/>
                <a:cs typeface="华文细黑"/>
              </a:rPr>
              <a:t>确定各所学校的发展措施</a:t>
            </a: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。</a:t>
            </a:r>
            <a:endParaRPr lang="en-US" altLang="zh-CN" sz="1600" dirty="0" smtClean="0">
              <a:latin typeface="华文细黑"/>
              <a:ea typeface="华文细黑"/>
              <a:cs typeface="华文细黑"/>
            </a:endParaRPr>
          </a:p>
          <a:p>
            <a:endParaRPr lang="zh-CN" altLang="en-US" sz="1600" dirty="0">
              <a:latin typeface="华文细黑"/>
              <a:ea typeface="华文细黑"/>
              <a:cs typeface="华文细黑"/>
            </a:endParaRPr>
          </a:p>
          <a:p>
            <a:r>
              <a:rPr lang="zh-CN" altLang="en-US" sz="1600" dirty="0">
                <a:solidFill>
                  <a:srgbClr val="AB0810"/>
                </a:solidFill>
                <a:latin typeface="华文黑体"/>
                <a:ea typeface="华文黑体"/>
                <a:cs typeface="华文黑体"/>
              </a:rPr>
              <a:t>工作包</a:t>
            </a:r>
            <a:r>
              <a:rPr lang="en-US" altLang="zh-CN" sz="1600" dirty="0" smtClean="0">
                <a:solidFill>
                  <a:srgbClr val="AB0810"/>
                </a:solidFill>
                <a:latin typeface="华文黑体"/>
                <a:ea typeface="华文黑体"/>
                <a:cs typeface="华文黑体"/>
              </a:rPr>
              <a:t>3 </a:t>
            </a:r>
            <a:r>
              <a:rPr lang="zh-CN" altLang="en-US" sz="1600" dirty="0" smtClean="0">
                <a:latin typeface="华文黑体"/>
                <a:ea typeface="华文黑体"/>
                <a:cs typeface="华文黑体"/>
              </a:rPr>
              <a:t>组建实验班</a:t>
            </a:r>
            <a:r>
              <a:rPr lang="zh-CN" altLang="zh-CN" sz="1600" dirty="0">
                <a:latin typeface="华文黑体"/>
                <a:ea typeface="华文黑体"/>
                <a:cs typeface="华文黑体"/>
              </a:rPr>
              <a:t>：</a:t>
            </a: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根据未来汽车</a:t>
            </a:r>
            <a:r>
              <a:rPr lang="zh-CN" altLang="en-US" sz="1600" dirty="0">
                <a:latin typeface="华文细黑"/>
                <a:ea typeface="华文细黑"/>
                <a:cs typeface="华文细黑"/>
              </a:rPr>
              <a:t>机电技能人才要求描述为实验班招生开发一套</a:t>
            </a: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选择</a:t>
            </a:r>
            <a:r>
              <a:rPr lang="zh-CN" altLang="en-US" sz="1600" dirty="0">
                <a:latin typeface="华文细黑"/>
                <a:ea typeface="华文细黑"/>
                <a:cs typeface="华文细黑"/>
              </a:rPr>
              <a:t>标准</a:t>
            </a:r>
            <a:r>
              <a:rPr lang="en-US" altLang="zh-CN" sz="1600" dirty="0" smtClean="0">
                <a:latin typeface="华文细黑"/>
                <a:ea typeface="华文细黑"/>
                <a:cs typeface="华文细黑"/>
              </a:rPr>
              <a:t>, </a:t>
            </a: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每个</a:t>
            </a:r>
            <a:r>
              <a:rPr lang="zh-CN" altLang="en-US" sz="1600" dirty="0">
                <a:latin typeface="华文细黑"/>
                <a:ea typeface="华文细黑"/>
                <a:cs typeface="华文细黑"/>
              </a:rPr>
              <a:t>地区</a:t>
            </a: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的人才</a:t>
            </a:r>
            <a:r>
              <a:rPr lang="zh-CN" altLang="en-US" sz="1600" dirty="0">
                <a:latin typeface="华文细黑"/>
                <a:ea typeface="华文细黑"/>
                <a:cs typeface="华文细黑"/>
              </a:rPr>
              <a:t>需求量</a:t>
            </a: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作为招聘</a:t>
            </a:r>
            <a:r>
              <a:rPr lang="zh-CN" altLang="en-US" sz="1600" dirty="0">
                <a:latin typeface="华文细黑"/>
                <a:ea typeface="华文细黑"/>
                <a:cs typeface="华文细黑"/>
              </a:rPr>
              <a:t>的</a:t>
            </a: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基础。</a:t>
            </a:r>
            <a:endParaRPr lang="en-US" altLang="zh-CN" sz="1600" dirty="0" smtClean="0">
              <a:latin typeface="华文细黑"/>
              <a:ea typeface="华文细黑"/>
              <a:cs typeface="华文细黑"/>
            </a:endParaRPr>
          </a:p>
          <a:p>
            <a:endParaRPr lang="zh-CN" altLang="en-US" sz="1600" dirty="0">
              <a:latin typeface="华文细黑"/>
              <a:ea typeface="华文细黑"/>
              <a:cs typeface="华文细黑"/>
            </a:endParaRPr>
          </a:p>
          <a:p>
            <a:r>
              <a:rPr lang="zh-CN" altLang="en-US" sz="1600" dirty="0">
                <a:solidFill>
                  <a:srgbClr val="AB0810"/>
                </a:solidFill>
                <a:latin typeface="华文黑体"/>
                <a:ea typeface="华文黑体"/>
                <a:cs typeface="华文黑体"/>
              </a:rPr>
              <a:t>工作包</a:t>
            </a:r>
            <a:r>
              <a:rPr lang="en-US" altLang="zh-CN" sz="1600" dirty="0" smtClean="0">
                <a:solidFill>
                  <a:srgbClr val="AB0810"/>
                </a:solidFill>
                <a:latin typeface="华文黑体"/>
                <a:ea typeface="华文黑体"/>
                <a:cs typeface="华文黑体"/>
              </a:rPr>
              <a:t>4 </a:t>
            </a:r>
            <a:r>
              <a:rPr lang="zh-CN" altLang="en-US" sz="1600" dirty="0">
                <a:latin typeface="华文黑体"/>
                <a:ea typeface="华文黑体"/>
                <a:cs typeface="华文黑体"/>
              </a:rPr>
              <a:t>教学计划的开发</a:t>
            </a:r>
            <a:r>
              <a:rPr lang="zh-CN" altLang="en-US" sz="1600" dirty="0" smtClean="0">
                <a:latin typeface="华文黑体"/>
                <a:ea typeface="华文黑体"/>
                <a:cs typeface="华文黑体"/>
              </a:rPr>
              <a:t>和调整：</a:t>
            </a: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制定并协商包括学习范围</a:t>
            </a:r>
            <a:r>
              <a:rPr lang="zh-CN" altLang="en-US" sz="1600" dirty="0">
                <a:latin typeface="华文细黑"/>
                <a:ea typeface="华文细黑"/>
                <a:cs typeface="华文细黑"/>
              </a:rPr>
              <a:t>、</a:t>
            </a: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学习场景</a:t>
            </a:r>
            <a:r>
              <a:rPr lang="zh-CN" altLang="en-US" sz="1600" dirty="0">
                <a:latin typeface="华文细黑"/>
                <a:ea typeface="华文细黑"/>
                <a:cs typeface="华文细黑"/>
              </a:rPr>
              <a:t>和用户</a:t>
            </a: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委托、</a:t>
            </a:r>
            <a:r>
              <a:rPr lang="zh-CN" altLang="en-US" sz="1600" dirty="0" smtClean="0">
                <a:solidFill>
                  <a:schemeClr val="tx1"/>
                </a:solidFill>
                <a:latin typeface="华文细黑"/>
                <a:ea typeface="华文细黑"/>
                <a:cs typeface="华文细黑"/>
              </a:rPr>
              <a:t>能力培养</a:t>
            </a:r>
            <a:r>
              <a:rPr lang="zh-CN" altLang="en-US" sz="1600" dirty="0">
                <a:latin typeface="华文细黑"/>
                <a:ea typeface="华文细黑"/>
                <a:cs typeface="华文细黑"/>
              </a:rPr>
              <a:t>的教学计划</a:t>
            </a: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。</a:t>
            </a:r>
            <a:endParaRPr lang="en-US" altLang="zh-CN" sz="1600" dirty="0" smtClean="0">
              <a:latin typeface="华文细黑"/>
              <a:ea typeface="华文细黑"/>
              <a:cs typeface="华文细黑"/>
            </a:endParaRPr>
          </a:p>
          <a:p>
            <a:endParaRPr lang="en-US" altLang="zh-CN" sz="1800" dirty="0" smtClean="0">
              <a:latin typeface="华文细黑"/>
              <a:ea typeface="华文细黑"/>
              <a:cs typeface="华文细黑"/>
            </a:endParaRPr>
          </a:p>
          <a:p>
            <a:r>
              <a:rPr lang="zh-CN" altLang="en-US" sz="1600" dirty="0">
                <a:solidFill>
                  <a:srgbClr val="AB0810"/>
                </a:solidFill>
                <a:latin typeface="华文黑体"/>
                <a:ea typeface="华文黑体"/>
                <a:cs typeface="华文黑体"/>
              </a:rPr>
              <a:t>工作包</a:t>
            </a:r>
            <a:r>
              <a:rPr lang="en-US" altLang="zh-CN" sz="1600" dirty="0" smtClean="0">
                <a:solidFill>
                  <a:srgbClr val="AB0810"/>
                </a:solidFill>
                <a:latin typeface="华文黑体"/>
                <a:ea typeface="华文黑体"/>
                <a:cs typeface="华文黑体"/>
              </a:rPr>
              <a:t>5 </a:t>
            </a:r>
            <a:r>
              <a:rPr lang="zh-CN" altLang="en-US" sz="1600" dirty="0" smtClean="0">
                <a:latin typeface="华文黑体"/>
                <a:ea typeface="华文黑体"/>
                <a:cs typeface="华文黑体"/>
              </a:rPr>
              <a:t>师资及企业内训师培训：</a:t>
            </a: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帮助负责</a:t>
            </a:r>
            <a:r>
              <a:rPr lang="zh-CN" altLang="en-US" sz="1600" dirty="0">
                <a:latin typeface="华文细黑"/>
                <a:ea typeface="华文细黑"/>
                <a:cs typeface="华文细黑"/>
              </a:rPr>
              <a:t>目标</a:t>
            </a: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教师胜任</a:t>
            </a:r>
            <a:r>
              <a:rPr lang="zh-CN" altLang="en-US" sz="1600" dirty="0">
                <a:latin typeface="华文细黑"/>
                <a:ea typeface="华文细黑"/>
                <a:cs typeface="华文细黑"/>
              </a:rPr>
              <a:t>一流的、符合现代技术水准、适合技术人员教育水平的培训。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中德职业教育能力中心</a:t>
            </a:r>
            <a:endParaRPr lang="zh-CN" alt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6264711"/>
            <a:ext cx="1110979" cy="57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6300192" y="476672"/>
            <a:ext cx="72008" cy="432048"/>
          </a:xfrm>
          <a:prstGeom prst="rect">
            <a:avLst/>
          </a:prstGeom>
          <a:solidFill>
            <a:srgbClr val="AB08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0882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556792"/>
            <a:ext cx="7920880" cy="4392488"/>
          </a:xfrm>
        </p:spPr>
        <p:txBody>
          <a:bodyPr>
            <a:normAutofit/>
          </a:bodyPr>
          <a:lstStyle/>
          <a:p>
            <a:r>
              <a:rPr lang="zh-CN" altLang="en-US" sz="1600" dirty="0" smtClean="0">
                <a:solidFill>
                  <a:srgbClr val="C10202"/>
                </a:solidFill>
                <a:latin typeface="华文黑体"/>
                <a:ea typeface="华文黑体"/>
                <a:cs typeface="华文黑体"/>
              </a:rPr>
              <a:t>工作</a:t>
            </a:r>
            <a:r>
              <a:rPr lang="zh-CN" altLang="en-US" sz="1600" dirty="0">
                <a:solidFill>
                  <a:srgbClr val="C10202"/>
                </a:solidFill>
                <a:latin typeface="华文黑体"/>
                <a:ea typeface="华文黑体"/>
                <a:cs typeface="华文黑体"/>
              </a:rPr>
              <a:t>包</a:t>
            </a:r>
            <a:r>
              <a:rPr lang="en-US" altLang="zh-CN" sz="1600" dirty="0" smtClean="0">
                <a:solidFill>
                  <a:srgbClr val="C10202"/>
                </a:solidFill>
                <a:latin typeface="华文黑体"/>
                <a:ea typeface="华文黑体"/>
                <a:cs typeface="华文黑体"/>
              </a:rPr>
              <a:t>6 </a:t>
            </a:r>
            <a:r>
              <a:rPr lang="zh-CN" altLang="en-US" sz="1600" dirty="0" smtClean="0">
                <a:latin typeface="华文黑体"/>
                <a:ea typeface="华文黑体"/>
                <a:cs typeface="华文黑体"/>
              </a:rPr>
              <a:t>中国</a:t>
            </a:r>
            <a:r>
              <a:rPr lang="zh-CN" altLang="en-US" sz="1600" dirty="0">
                <a:latin typeface="华文黑体"/>
                <a:ea typeface="华文黑体"/>
                <a:cs typeface="华文黑体"/>
              </a:rPr>
              <a:t>职业教育培训组织的改善</a:t>
            </a:r>
            <a:r>
              <a:rPr lang="zh-CN" altLang="en-US" sz="1600" dirty="0" smtClean="0">
                <a:latin typeface="华文黑体"/>
                <a:ea typeface="华文黑体"/>
                <a:cs typeface="华文黑体"/>
              </a:rPr>
              <a:t>：</a:t>
            </a: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确定</a:t>
            </a:r>
            <a:r>
              <a:rPr lang="zh-CN" altLang="en-US" sz="1600" dirty="0">
                <a:latin typeface="华文细黑"/>
                <a:ea typeface="华文细黑"/>
                <a:cs typeface="华文细黑"/>
              </a:rPr>
              <a:t>足量、合适的合作企业为</a:t>
            </a: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在实验班</a:t>
            </a:r>
            <a:r>
              <a:rPr lang="zh-CN" altLang="en-US" sz="1600" dirty="0">
                <a:latin typeface="华文细黑"/>
                <a:ea typeface="华文细黑"/>
                <a:cs typeface="华文细黑"/>
              </a:rPr>
              <a:t>中经过机电一体化培训的学员提供实践机会</a:t>
            </a: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。</a:t>
            </a:r>
            <a:endParaRPr lang="en-US" altLang="zh-CN" sz="1600" dirty="0" smtClean="0">
              <a:latin typeface="华文细黑"/>
              <a:ea typeface="华文细黑"/>
              <a:cs typeface="华文细黑"/>
            </a:endParaRPr>
          </a:p>
          <a:p>
            <a:endParaRPr lang="zh-CN" altLang="en-US" sz="1600" dirty="0">
              <a:latin typeface="华文细黑"/>
              <a:ea typeface="华文细黑"/>
              <a:cs typeface="华文细黑"/>
            </a:endParaRPr>
          </a:p>
          <a:p>
            <a:r>
              <a:rPr lang="zh-CN" altLang="en-US" sz="1600" dirty="0">
                <a:solidFill>
                  <a:srgbClr val="C10202"/>
                </a:solidFill>
                <a:latin typeface="华文黑体"/>
                <a:ea typeface="华文黑体"/>
                <a:cs typeface="华文黑体"/>
              </a:rPr>
              <a:t>工作包</a:t>
            </a:r>
            <a:r>
              <a:rPr lang="en-US" altLang="zh-CN" sz="1600" dirty="0" smtClean="0">
                <a:solidFill>
                  <a:srgbClr val="C10202"/>
                </a:solidFill>
                <a:latin typeface="华文黑体"/>
                <a:ea typeface="华文黑体"/>
                <a:cs typeface="华文黑体"/>
              </a:rPr>
              <a:t>7 </a:t>
            </a:r>
            <a:r>
              <a:rPr lang="zh-CN" altLang="en-US" sz="1600" dirty="0">
                <a:latin typeface="华文黑体"/>
                <a:ea typeface="华文黑体"/>
                <a:cs typeface="华文黑体"/>
              </a:rPr>
              <a:t>设施装备的补充：</a:t>
            </a:r>
            <a:r>
              <a:rPr lang="zh-CN" altLang="en-US" sz="1600" dirty="0">
                <a:latin typeface="华文细黑"/>
                <a:ea typeface="华文细黑"/>
                <a:cs typeface="华文细黑"/>
              </a:rPr>
              <a:t>确定用于能力培养所必需的设备和媒体</a:t>
            </a: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。拟出设备</a:t>
            </a:r>
            <a:r>
              <a:rPr lang="zh-CN" altLang="en-US" sz="1600" dirty="0">
                <a:latin typeface="华文细黑"/>
                <a:ea typeface="华文细黑"/>
                <a:cs typeface="华文细黑"/>
              </a:rPr>
              <a:t>清单，为学校和企业提供建议</a:t>
            </a: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。</a:t>
            </a:r>
            <a:endParaRPr lang="en-US" altLang="zh-CN" sz="1600" dirty="0" smtClean="0">
              <a:latin typeface="华文细黑"/>
              <a:ea typeface="华文细黑"/>
              <a:cs typeface="华文细黑"/>
            </a:endParaRPr>
          </a:p>
          <a:p>
            <a:endParaRPr lang="en-US" altLang="zh-CN" sz="1600" dirty="0">
              <a:latin typeface="华文细黑"/>
              <a:ea typeface="华文细黑"/>
              <a:cs typeface="华文细黑"/>
            </a:endParaRPr>
          </a:p>
          <a:p>
            <a:r>
              <a:rPr lang="zh-CN" altLang="en-US" sz="1600" dirty="0">
                <a:solidFill>
                  <a:srgbClr val="C10202"/>
                </a:solidFill>
                <a:latin typeface="华文黑体"/>
                <a:ea typeface="华文黑体"/>
                <a:cs typeface="华文黑体"/>
              </a:rPr>
              <a:t>工作包</a:t>
            </a:r>
            <a:r>
              <a:rPr lang="en-US" altLang="zh-CN" sz="1600" dirty="0" smtClean="0">
                <a:solidFill>
                  <a:srgbClr val="C10202"/>
                </a:solidFill>
                <a:latin typeface="华文黑体"/>
                <a:ea typeface="华文黑体"/>
                <a:cs typeface="华文黑体"/>
              </a:rPr>
              <a:t>8 </a:t>
            </a:r>
            <a:r>
              <a:rPr lang="zh-CN" altLang="en-US" sz="1600" dirty="0" smtClean="0">
                <a:latin typeface="华文黑体"/>
                <a:ea typeface="华文黑体"/>
                <a:cs typeface="华文黑体"/>
              </a:rPr>
              <a:t>能力</a:t>
            </a:r>
            <a:r>
              <a:rPr lang="zh-CN" altLang="en-US" sz="1600" dirty="0">
                <a:latin typeface="华文黑体"/>
                <a:ea typeface="华文黑体"/>
                <a:cs typeface="华文黑体"/>
              </a:rPr>
              <a:t>导向考试和证书的推广</a:t>
            </a:r>
            <a:r>
              <a:rPr lang="zh-CN" altLang="en-US" sz="1600" dirty="0" smtClean="0">
                <a:latin typeface="华文黑体"/>
                <a:ea typeface="华文黑体"/>
                <a:cs typeface="华文黑体"/>
              </a:rPr>
              <a:t>：</a:t>
            </a: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通过</a:t>
            </a:r>
            <a:r>
              <a:rPr lang="zh-CN" altLang="en-US" sz="1600" dirty="0">
                <a:latin typeface="华文细黑"/>
                <a:ea typeface="华文细黑"/>
                <a:cs typeface="华文细黑"/>
              </a:rPr>
              <a:t>在所有学校和地区统一的考试要求确保学习目标在理论和实践</a:t>
            </a: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应用</a:t>
            </a:r>
            <a:r>
              <a:rPr lang="zh-CN" altLang="en-US" sz="1600" dirty="0">
                <a:latin typeface="华文细黑"/>
                <a:ea typeface="华文细黑"/>
                <a:cs typeface="华文细黑"/>
              </a:rPr>
              <a:t>中实现。项目将与教育部一起密切合作，共同开发该认证体系</a:t>
            </a: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。</a:t>
            </a:r>
            <a:endParaRPr lang="en-US" altLang="zh-CN" sz="1600" dirty="0" smtClean="0">
              <a:latin typeface="华文细黑"/>
              <a:ea typeface="华文细黑"/>
              <a:cs typeface="华文细黑"/>
            </a:endParaRPr>
          </a:p>
          <a:p>
            <a:endParaRPr lang="en-US" altLang="zh-CN" sz="1600" dirty="0" smtClean="0">
              <a:latin typeface="华文细黑"/>
              <a:ea typeface="华文细黑"/>
              <a:cs typeface="华文细黑"/>
            </a:endParaRPr>
          </a:p>
          <a:p>
            <a:r>
              <a:rPr lang="zh-CN" altLang="en-US" sz="1600" dirty="0">
                <a:solidFill>
                  <a:srgbClr val="C10202"/>
                </a:solidFill>
                <a:latin typeface="华文黑体"/>
                <a:ea typeface="华文黑体"/>
                <a:cs typeface="华文黑体"/>
              </a:rPr>
              <a:t>工作包</a:t>
            </a:r>
            <a:r>
              <a:rPr lang="en-US" altLang="zh-CN" sz="1600" dirty="0" smtClean="0">
                <a:solidFill>
                  <a:srgbClr val="C10202"/>
                </a:solidFill>
                <a:latin typeface="华文黑体"/>
                <a:ea typeface="华文黑体"/>
                <a:cs typeface="华文黑体"/>
              </a:rPr>
              <a:t>9</a:t>
            </a:r>
            <a:r>
              <a:rPr lang="en-US" altLang="zh-CN" sz="1600" dirty="0">
                <a:solidFill>
                  <a:srgbClr val="C10202"/>
                </a:solidFill>
                <a:latin typeface="华文黑体"/>
                <a:ea typeface="华文黑体"/>
                <a:cs typeface="华文黑体"/>
              </a:rPr>
              <a:t> </a:t>
            </a:r>
            <a:r>
              <a:rPr lang="zh-CN" altLang="en-US" sz="1600" dirty="0" smtClean="0">
                <a:latin typeface="华文黑体"/>
                <a:ea typeface="华文黑体"/>
                <a:cs typeface="华文黑体"/>
              </a:rPr>
              <a:t>为</a:t>
            </a:r>
            <a:r>
              <a:rPr lang="zh-CN" altLang="en-US" sz="1600" dirty="0">
                <a:latin typeface="华文黑体"/>
                <a:ea typeface="华文黑体"/>
                <a:cs typeface="华文黑体"/>
              </a:rPr>
              <a:t>确保可持续性对学校进行认证</a:t>
            </a:r>
            <a:r>
              <a:rPr lang="zh-CN" altLang="en-US" sz="1600" dirty="0" smtClean="0">
                <a:latin typeface="华文黑体"/>
                <a:ea typeface="华文黑体"/>
                <a:cs typeface="华文黑体"/>
              </a:rPr>
              <a:t>：</a:t>
            </a: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开发制定</a:t>
            </a:r>
            <a:r>
              <a:rPr lang="zh-CN" altLang="en-US" sz="1600" dirty="0">
                <a:latin typeface="华文细黑"/>
                <a:ea typeface="华文细黑"/>
                <a:cs typeface="华文细黑"/>
              </a:rPr>
              <a:t>一套包含学校现状的质量管理体系，除了确定学校优势之外，</a:t>
            </a: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还对</a:t>
            </a:r>
            <a:r>
              <a:rPr lang="zh-CN" altLang="en-US" sz="1600" dirty="0">
                <a:latin typeface="华文细黑"/>
                <a:ea typeface="华文细黑"/>
                <a:cs typeface="华文细黑"/>
              </a:rPr>
              <a:t>其潜力进行</a:t>
            </a: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结构性分析</a:t>
            </a:r>
            <a:r>
              <a:rPr lang="zh-CN" altLang="en-US" sz="1600" dirty="0">
                <a:latin typeface="华文细黑"/>
                <a:ea typeface="华文细黑"/>
                <a:cs typeface="华文细黑"/>
              </a:rPr>
              <a:t>、阐述并准备相应措施</a:t>
            </a: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。</a:t>
            </a:r>
            <a:endParaRPr lang="en-US" altLang="zh-CN" sz="1600" dirty="0" smtClean="0">
              <a:latin typeface="华文细黑"/>
              <a:ea typeface="华文细黑"/>
              <a:cs typeface="华文细黑"/>
            </a:endParaRPr>
          </a:p>
          <a:p>
            <a:endParaRPr lang="zh-CN" altLang="en-US" sz="1600" dirty="0">
              <a:latin typeface="华文细黑"/>
              <a:ea typeface="华文细黑"/>
              <a:cs typeface="华文细黑"/>
            </a:endParaRPr>
          </a:p>
          <a:p>
            <a:r>
              <a:rPr lang="zh-CN" altLang="en-US" sz="1600" dirty="0">
                <a:solidFill>
                  <a:srgbClr val="C10202"/>
                </a:solidFill>
                <a:latin typeface="华文黑体"/>
                <a:ea typeface="华文黑体"/>
                <a:cs typeface="华文黑体"/>
              </a:rPr>
              <a:t>工作包</a:t>
            </a:r>
            <a:r>
              <a:rPr lang="en-US" altLang="zh-CN" sz="1600" dirty="0" smtClean="0">
                <a:solidFill>
                  <a:srgbClr val="C10202"/>
                </a:solidFill>
                <a:latin typeface="华文黑体"/>
                <a:ea typeface="华文黑体"/>
                <a:cs typeface="华文黑体"/>
              </a:rPr>
              <a:t>10 </a:t>
            </a:r>
            <a:r>
              <a:rPr lang="zh-CN" altLang="en-US" sz="1600" dirty="0">
                <a:latin typeface="华文黑体"/>
                <a:ea typeface="华文黑体"/>
                <a:cs typeface="华文黑体"/>
              </a:rPr>
              <a:t>全国范围内推广培训课程：</a:t>
            </a:r>
            <a:r>
              <a:rPr lang="zh-CN" altLang="en-US" sz="1600" dirty="0">
                <a:latin typeface="华文细黑"/>
                <a:ea typeface="华文细黑"/>
                <a:cs typeface="华文细黑"/>
              </a:rPr>
              <a:t>对改善机电一体化培训的试点措施和其他措施的经验进行记录、分析并运用到中国机构的</a:t>
            </a: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系统性</a:t>
            </a:r>
            <a:r>
              <a:rPr lang="zh-CN" altLang="en-US" sz="1600" dirty="0">
                <a:latin typeface="华文细黑"/>
                <a:ea typeface="华文细黑"/>
                <a:cs typeface="华文细黑"/>
              </a:rPr>
              <a:t>咨询过程中</a:t>
            </a:r>
            <a:r>
              <a:rPr lang="zh-CN" altLang="en-US" sz="1600" dirty="0" smtClean="0">
                <a:latin typeface="华文细黑"/>
                <a:ea typeface="华文细黑"/>
                <a:cs typeface="华文细黑"/>
              </a:rPr>
              <a:t>。</a:t>
            </a:r>
            <a:endParaRPr lang="zh-CN" altLang="en-US" sz="1600" dirty="0">
              <a:latin typeface="华文细黑"/>
              <a:ea typeface="华文细黑"/>
              <a:cs typeface="华文细黑"/>
            </a:endParaRPr>
          </a:p>
          <a:p>
            <a:endParaRPr lang="zh-CN" altLang="en-US" sz="2000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中德职业教育能力中心</a:t>
            </a:r>
            <a:endParaRPr lang="zh-CN" alt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6264711"/>
            <a:ext cx="1110979" cy="57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6084168" y="404664"/>
            <a:ext cx="2664296" cy="576064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CN" altLang="en-US" sz="2700" dirty="0" smtClean="0">
                <a:latin typeface="华文黑体"/>
                <a:ea typeface="华文黑体"/>
                <a:cs typeface="华文黑体"/>
              </a:rPr>
              <a:t>工作包简介</a:t>
            </a:r>
            <a:endParaRPr lang="zh-CN" altLang="en-US" sz="2700" dirty="0">
              <a:latin typeface="华文黑体"/>
              <a:ea typeface="华文黑体"/>
              <a:cs typeface="华文黑体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300192" y="476672"/>
            <a:ext cx="72008" cy="432048"/>
          </a:xfrm>
          <a:prstGeom prst="rect">
            <a:avLst/>
          </a:prstGeom>
          <a:solidFill>
            <a:srgbClr val="AB08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6193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508104" y="404664"/>
            <a:ext cx="3055195" cy="576064"/>
          </a:xfrm>
          <a:noFill/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altLang="zh-CN" sz="2700" dirty="0">
                <a:ea typeface="华文细黑"/>
                <a:cs typeface="华文细黑"/>
              </a:rPr>
              <a:t>SGAVE</a:t>
            </a:r>
            <a:r>
              <a:rPr lang="zh-CN" altLang="en-US" sz="2700" dirty="0">
                <a:latin typeface="华文细黑"/>
                <a:ea typeface="华文细黑"/>
                <a:cs typeface="华文细黑"/>
              </a:rPr>
              <a:t>工作包现状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99592" y="1916832"/>
            <a:ext cx="7408333" cy="4353347"/>
          </a:xfrm>
        </p:spPr>
        <p:txBody>
          <a:bodyPr>
            <a:normAutofit/>
          </a:bodyPr>
          <a:lstStyle/>
          <a:p>
            <a:endParaRPr lang="zh-CN" altLang="en-US" dirty="0">
              <a:latin typeface="华文细黑"/>
              <a:ea typeface="华文细黑"/>
              <a:cs typeface="华文细黑"/>
            </a:endParaRPr>
          </a:p>
          <a:p>
            <a:endParaRPr lang="zh-CN" altLang="en-US" dirty="0">
              <a:latin typeface="华文细黑"/>
              <a:ea typeface="华文细黑"/>
              <a:cs typeface="华文细黑"/>
            </a:endParaRPr>
          </a:p>
          <a:p>
            <a:endParaRPr lang="zh-CN" altLang="en-US" dirty="0">
              <a:latin typeface="华文细黑"/>
              <a:ea typeface="华文细黑"/>
              <a:cs typeface="华文细黑"/>
            </a:endParaRPr>
          </a:p>
          <a:p>
            <a:endParaRPr lang="zh-CN" altLang="en-US" dirty="0">
              <a:latin typeface="华文细黑"/>
              <a:ea typeface="华文细黑"/>
              <a:cs typeface="华文细黑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1431915"/>
              </p:ext>
            </p:extLst>
          </p:nvPr>
        </p:nvGraphicFramePr>
        <p:xfrm>
          <a:off x="1095041" y="1628800"/>
          <a:ext cx="6912768" cy="414616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20080"/>
                <a:gridCol w="2160240"/>
                <a:gridCol w="4032448"/>
              </a:tblGrid>
              <a:tr h="372228">
                <a:tc>
                  <a:txBody>
                    <a:bodyPr/>
                    <a:lstStyle/>
                    <a:p>
                      <a:r>
                        <a:rPr lang="zh-CN" altLang="en-US" sz="1400" b="0" i="0" dirty="0" smtClean="0">
                          <a:latin typeface="华文细黑"/>
                          <a:ea typeface="华文细黑"/>
                          <a:cs typeface="华文细黑"/>
                        </a:rPr>
                        <a:t>工作包</a:t>
                      </a:r>
                      <a:endParaRPr lang="zh-CN" altLang="en-US" sz="1400" b="0" i="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0" i="0" dirty="0" smtClean="0">
                          <a:latin typeface="华文细黑"/>
                          <a:ea typeface="华文细黑"/>
                          <a:cs typeface="华文细黑"/>
                        </a:rPr>
                        <a:t>内容</a:t>
                      </a:r>
                      <a:endParaRPr lang="zh-CN" altLang="en-US" sz="1400" b="0" i="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0" i="0" dirty="0" smtClean="0">
                          <a:latin typeface="华文细黑"/>
                          <a:ea typeface="华文细黑"/>
                          <a:cs typeface="华文细黑"/>
                        </a:rPr>
                        <a:t>现状</a:t>
                      </a:r>
                      <a:endParaRPr lang="zh-CN" altLang="en-US" sz="1400" b="0" i="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7394">
                <a:tc>
                  <a:txBody>
                    <a:bodyPr/>
                    <a:lstStyle/>
                    <a:p>
                      <a:r>
                        <a:rPr lang="en-US" altLang="zh-CN" sz="1400" b="0" i="0" dirty="0" smtClean="0">
                          <a:latin typeface="华文黑体"/>
                          <a:ea typeface="华文黑体"/>
                          <a:cs typeface="华文黑体"/>
                        </a:rPr>
                        <a:t>AP1</a:t>
                      </a:r>
                      <a:endParaRPr lang="zh-CN" altLang="en-US" sz="1400" b="0" i="0" dirty="0">
                        <a:latin typeface="华文黑体"/>
                        <a:ea typeface="华文黑体"/>
                        <a:cs typeface="华文黑体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dirty="0" smtClean="0">
                          <a:latin typeface="华文细黑"/>
                          <a:ea typeface="华文细黑"/>
                          <a:cs typeface="华文细黑"/>
                        </a:rPr>
                        <a:t>在特定地点选择合作院校</a:t>
                      </a:r>
                      <a:endParaRPr lang="en-US" altLang="zh-CN" sz="1400" b="0" i="0" dirty="0" smtClean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0" i="0" dirty="0" smtClean="0">
                          <a:latin typeface="华文细黑"/>
                          <a:ea typeface="华文细黑"/>
                          <a:cs typeface="华文细黑"/>
                        </a:rPr>
                        <a:t>已从全国各地选出</a:t>
                      </a:r>
                      <a:r>
                        <a:rPr lang="en-US" altLang="zh-CN" sz="1400" b="0" i="0" dirty="0" smtClean="0">
                          <a:latin typeface="华文细黑"/>
                          <a:ea typeface="华文细黑"/>
                          <a:cs typeface="华文细黑"/>
                        </a:rPr>
                        <a:t>50</a:t>
                      </a:r>
                      <a:r>
                        <a:rPr lang="zh-CN" altLang="en-US" sz="1400" b="0" i="0" dirty="0" smtClean="0">
                          <a:latin typeface="华文细黑"/>
                          <a:ea typeface="华文细黑"/>
                          <a:cs typeface="华文细黑"/>
                        </a:rPr>
                        <a:t>所候选院校</a:t>
                      </a:r>
                      <a:endParaRPr lang="zh-CN" altLang="en-US" sz="1400" b="0" i="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7394">
                <a:tc>
                  <a:txBody>
                    <a:bodyPr/>
                    <a:lstStyle/>
                    <a:p>
                      <a:r>
                        <a:rPr lang="en-US" altLang="zh-CN" sz="1400" b="0" i="0" dirty="0" smtClean="0">
                          <a:latin typeface="华文黑体"/>
                          <a:ea typeface="华文黑体"/>
                          <a:cs typeface="华文黑体"/>
                        </a:rPr>
                        <a:t>AP2</a:t>
                      </a:r>
                      <a:endParaRPr lang="zh-CN" altLang="en-US" sz="1400" b="0" i="0" dirty="0">
                        <a:latin typeface="华文黑体"/>
                        <a:ea typeface="华文黑体"/>
                        <a:cs typeface="华文黑体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dirty="0" smtClean="0">
                          <a:latin typeface="华文细黑"/>
                          <a:ea typeface="华文细黑"/>
                          <a:cs typeface="华文细黑"/>
                        </a:rPr>
                        <a:t>学校的评估</a:t>
                      </a:r>
                      <a:endParaRPr lang="en-US" altLang="zh-CN" sz="1400" b="0" i="0" dirty="0" smtClean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b="0" i="0" kern="1200" dirty="0" smtClean="0">
                          <a:solidFill>
                            <a:schemeClr val="tx1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已完成</a:t>
                      </a:r>
                      <a:r>
                        <a:rPr lang="en-US" altLang="zh-CN" sz="1400" b="0" i="0" kern="1200" dirty="0" smtClean="0">
                          <a:solidFill>
                            <a:schemeClr val="tx1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25</a:t>
                      </a:r>
                      <a:r>
                        <a:rPr lang="zh-CN" altLang="en-US" sz="1400" b="0" i="0" kern="1200" dirty="0" smtClean="0">
                          <a:solidFill>
                            <a:schemeClr val="tx1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所院校评估参与</a:t>
                      </a:r>
                      <a:r>
                        <a:rPr lang="en-US" altLang="zh-CN" sz="1400" b="0" i="0" kern="1200" dirty="0" smtClean="0">
                          <a:solidFill>
                            <a:schemeClr val="tx1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SGAVE</a:t>
                      </a:r>
                      <a:r>
                        <a:rPr lang="zh-CN" altLang="en-US" sz="1400" b="0" i="0" kern="1200" dirty="0" smtClean="0">
                          <a:solidFill>
                            <a:schemeClr val="tx1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项目</a:t>
                      </a:r>
                      <a:endParaRPr lang="zh-CN" altLang="en-US" sz="1400" b="0" i="0" kern="1200" dirty="0">
                        <a:solidFill>
                          <a:schemeClr val="tx1"/>
                        </a:solidFill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7394">
                <a:tc>
                  <a:txBody>
                    <a:bodyPr/>
                    <a:lstStyle/>
                    <a:p>
                      <a:r>
                        <a:rPr lang="en-US" altLang="zh-CN" sz="1400" b="0" i="0" dirty="0" smtClean="0">
                          <a:latin typeface="华文黑体"/>
                          <a:ea typeface="华文黑体"/>
                          <a:cs typeface="华文黑体"/>
                        </a:rPr>
                        <a:t>AP3</a:t>
                      </a:r>
                      <a:endParaRPr lang="zh-CN" altLang="en-US" sz="1400" b="0" i="0" dirty="0">
                        <a:latin typeface="华文黑体"/>
                        <a:ea typeface="华文黑体"/>
                        <a:cs typeface="华文黑体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dirty="0" smtClean="0">
                          <a:latin typeface="华文细黑"/>
                          <a:ea typeface="华文细黑"/>
                          <a:cs typeface="华文细黑"/>
                        </a:rPr>
                        <a:t>组建实验班</a:t>
                      </a:r>
                      <a:endParaRPr lang="en-US" altLang="zh-CN" sz="1400" b="0" i="0" dirty="0" smtClean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b="0" i="0" kern="1200" dirty="0" smtClean="0">
                          <a:solidFill>
                            <a:schemeClr val="tx1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第一、二批院校</a:t>
                      </a:r>
                      <a:r>
                        <a:rPr lang="en-US" altLang="zh-CN" sz="1400" b="0" i="0" kern="1200" dirty="0" smtClean="0">
                          <a:solidFill>
                            <a:schemeClr val="tx1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——30</a:t>
                      </a:r>
                      <a:r>
                        <a:rPr lang="zh-CN" altLang="en-US" sz="1400" b="0" i="0" kern="1200" dirty="0" smtClean="0">
                          <a:solidFill>
                            <a:schemeClr val="tx1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个实验班</a:t>
                      </a:r>
                      <a:endParaRPr lang="en-US" altLang="zh-CN" sz="1400" b="0" i="0" kern="1200" dirty="0" smtClean="0">
                        <a:solidFill>
                          <a:schemeClr val="tx1"/>
                        </a:solidFill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7394">
                <a:tc>
                  <a:txBody>
                    <a:bodyPr/>
                    <a:lstStyle/>
                    <a:p>
                      <a:r>
                        <a:rPr lang="en-US" altLang="zh-CN" sz="1400" b="0" i="0" dirty="0" smtClean="0">
                          <a:latin typeface="华文黑体"/>
                          <a:ea typeface="华文黑体"/>
                          <a:cs typeface="华文黑体"/>
                        </a:rPr>
                        <a:t>AP4</a:t>
                      </a:r>
                      <a:endParaRPr lang="zh-CN" altLang="en-US" sz="1400" b="0" i="0" dirty="0">
                        <a:latin typeface="华文黑体"/>
                        <a:ea typeface="华文黑体"/>
                        <a:cs typeface="华文黑体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0" i="0" dirty="0" smtClean="0">
                          <a:latin typeface="华文细黑"/>
                          <a:ea typeface="华文细黑"/>
                          <a:cs typeface="华文细黑"/>
                        </a:rPr>
                        <a:t>教学计划的开发和调整</a:t>
                      </a:r>
                      <a:endParaRPr lang="zh-CN" altLang="en-US" sz="1400" b="0" i="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b="0" i="0" kern="1200" dirty="0" smtClean="0">
                          <a:solidFill>
                            <a:schemeClr val="tx1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已开发出一套以行动为导向的完整教学大纲</a:t>
                      </a:r>
                      <a:endParaRPr lang="zh-CN" altLang="en-US" sz="1400" b="0" i="0" kern="1200" dirty="0">
                        <a:solidFill>
                          <a:schemeClr val="tx1"/>
                        </a:solidFill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7394">
                <a:tc>
                  <a:txBody>
                    <a:bodyPr/>
                    <a:lstStyle/>
                    <a:p>
                      <a:r>
                        <a:rPr lang="en-US" altLang="zh-CN" sz="1400" b="0" i="0" dirty="0" smtClean="0">
                          <a:latin typeface="华文黑体"/>
                          <a:ea typeface="华文黑体"/>
                          <a:cs typeface="华文黑体"/>
                        </a:rPr>
                        <a:t>AP5</a:t>
                      </a:r>
                      <a:endParaRPr lang="zh-CN" altLang="en-US" sz="1400" b="0" i="0" dirty="0">
                        <a:latin typeface="华文黑体"/>
                        <a:ea typeface="华文黑体"/>
                        <a:cs typeface="华文黑体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dirty="0" smtClean="0">
                          <a:latin typeface="华文细黑"/>
                          <a:ea typeface="华文细黑"/>
                          <a:cs typeface="华文细黑"/>
                        </a:rPr>
                        <a:t>师资培训</a:t>
                      </a:r>
                      <a:endParaRPr lang="en-US" altLang="zh-CN" sz="1400" b="0" i="0" dirty="0" smtClean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b="0" i="0" kern="1200" dirty="0" smtClean="0">
                          <a:solidFill>
                            <a:schemeClr val="tx1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已送</a:t>
                      </a:r>
                      <a:r>
                        <a:rPr lang="en-US" altLang="zh-CN" sz="1400" b="0" i="0" kern="1200" dirty="0" smtClean="0">
                          <a:solidFill>
                            <a:schemeClr val="tx1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60</a:t>
                      </a:r>
                      <a:r>
                        <a:rPr lang="zh-CN" altLang="en-US" sz="1400" b="0" i="0" kern="1200" dirty="0" smtClean="0">
                          <a:solidFill>
                            <a:schemeClr val="tx1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位老师赴德培训</a:t>
                      </a:r>
                      <a:r>
                        <a:rPr lang="en-US" altLang="zh-CN" sz="1400" b="0" i="0" kern="1200" dirty="0" smtClean="0">
                          <a:solidFill>
                            <a:schemeClr val="tx1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, </a:t>
                      </a:r>
                      <a:r>
                        <a:rPr lang="zh-CN" altLang="en-US" sz="1400" b="0" i="0" kern="1200" dirty="0" smtClean="0">
                          <a:solidFill>
                            <a:schemeClr val="tx1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第三批</a:t>
                      </a:r>
                      <a:r>
                        <a:rPr lang="en-US" altLang="zh-CN" sz="1400" b="0" i="0" kern="1200" dirty="0" smtClean="0">
                          <a:solidFill>
                            <a:schemeClr val="tx1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40</a:t>
                      </a:r>
                      <a:r>
                        <a:rPr lang="zh-CN" altLang="en-US" sz="1400" b="0" i="0" kern="1200" dirty="0" smtClean="0">
                          <a:solidFill>
                            <a:schemeClr val="tx1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位正在筹划</a:t>
                      </a:r>
                      <a:endParaRPr lang="zh-CN" altLang="en-US" sz="1400" b="0" i="0" kern="1200" dirty="0">
                        <a:solidFill>
                          <a:schemeClr val="tx1"/>
                        </a:solidFill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7394">
                <a:tc>
                  <a:txBody>
                    <a:bodyPr/>
                    <a:lstStyle/>
                    <a:p>
                      <a:r>
                        <a:rPr lang="en-US" altLang="zh-CN" sz="1400" b="0" i="0" dirty="0" smtClean="0">
                          <a:latin typeface="华文黑体"/>
                          <a:ea typeface="华文黑体"/>
                          <a:cs typeface="华文黑体"/>
                        </a:rPr>
                        <a:t>AP6</a:t>
                      </a:r>
                      <a:endParaRPr lang="zh-CN" altLang="en-US" sz="1400" b="0" i="0" dirty="0">
                        <a:latin typeface="华文黑体"/>
                        <a:ea typeface="华文黑体"/>
                        <a:cs typeface="华文黑体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dirty="0" smtClean="0">
                          <a:latin typeface="华文细黑"/>
                          <a:ea typeface="华文细黑"/>
                          <a:cs typeface="华文细黑"/>
                        </a:rPr>
                        <a:t>实习岗位的调配</a:t>
                      </a:r>
                      <a:endParaRPr lang="en-US" altLang="zh-CN" sz="1400" b="0" i="0" dirty="0" smtClean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b="0" i="0" kern="1200" dirty="0" smtClean="0">
                          <a:solidFill>
                            <a:schemeClr val="tx1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第一批院校学生已分配到汽车厂商处实习</a:t>
                      </a:r>
                      <a:endParaRPr lang="zh-CN" altLang="en-US" sz="1400" b="0" i="0" kern="1200" dirty="0">
                        <a:solidFill>
                          <a:schemeClr val="tx1"/>
                        </a:solidFill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7394">
                <a:tc>
                  <a:txBody>
                    <a:bodyPr/>
                    <a:lstStyle/>
                    <a:p>
                      <a:r>
                        <a:rPr lang="en-US" altLang="zh-CN" sz="1400" b="0" i="0" dirty="0" smtClean="0">
                          <a:latin typeface="华文黑体"/>
                          <a:ea typeface="华文黑体"/>
                          <a:cs typeface="华文黑体"/>
                        </a:rPr>
                        <a:t>AP7</a:t>
                      </a:r>
                      <a:endParaRPr lang="zh-CN" altLang="en-US" sz="1400" b="0" i="0" dirty="0">
                        <a:latin typeface="华文黑体"/>
                        <a:ea typeface="华文黑体"/>
                        <a:cs typeface="华文黑体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dirty="0" smtClean="0">
                          <a:latin typeface="华文细黑"/>
                          <a:ea typeface="华文细黑"/>
                          <a:cs typeface="华文细黑"/>
                        </a:rPr>
                        <a:t>设备装置的补充</a:t>
                      </a:r>
                      <a:endParaRPr lang="zh-CN" altLang="en-US" sz="1400" b="0" i="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b="0" i="0" kern="1200" dirty="0" smtClean="0">
                          <a:solidFill>
                            <a:schemeClr val="tx1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第一批院校已根据需求添置部分设备</a:t>
                      </a:r>
                      <a:endParaRPr lang="zh-CN" altLang="en-US" sz="1400" b="0" i="0" kern="1200" dirty="0">
                        <a:solidFill>
                          <a:schemeClr val="tx1"/>
                        </a:solidFill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7394">
                <a:tc>
                  <a:txBody>
                    <a:bodyPr/>
                    <a:lstStyle/>
                    <a:p>
                      <a:r>
                        <a:rPr lang="en-US" altLang="zh-CN" sz="1400" b="0" i="0" dirty="0" smtClean="0">
                          <a:latin typeface="华文黑体"/>
                          <a:ea typeface="华文黑体"/>
                          <a:cs typeface="华文黑体"/>
                        </a:rPr>
                        <a:t>AP8</a:t>
                      </a:r>
                      <a:endParaRPr lang="zh-CN" altLang="en-US" sz="1400" b="0" i="0" dirty="0">
                        <a:latin typeface="华文黑体"/>
                        <a:ea typeface="华文黑体"/>
                        <a:cs typeface="华文黑体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dirty="0" smtClean="0">
                          <a:latin typeface="华文细黑"/>
                          <a:ea typeface="华文细黑"/>
                          <a:cs typeface="华文细黑"/>
                        </a:rPr>
                        <a:t>学生资格认证</a:t>
                      </a:r>
                      <a:endParaRPr lang="zh-CN" altLang="en-US" sz="1400" b="0" i="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b="0" i="0" kern="1200" dirty="0" smtClean="0">
                          <a:solidFill>
                            <a:schemeClr val="tx1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已正式召开工作会，正在执行中</a:t>
                      </a:r>
                      <a:endParaRPr lang="zh-CN" altLang="en-US" sz="1400" b="0" i="0" kern="1200" dirty="0">
                        <a:solidFill>
                          <a:schemeClr val="tx1"/>
                        </a:solidFill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7394">
                <a:tc>
                  <a:txBody>
                    <a:bodyPr/>
                    <a:lstStyle/>
                    <a:p>
                      <a:r>
                        <a:rPr lang="en-US" altLang="zh-CN" sz="1400" b="0" i="0" dirty="0" smtClean="0">
                          <a:latin typeface="华文黑体"/>
                          <a:ea typeface="华文黑体"/>
                          <a:cs typeface="华文黑体"/>
                        </a:rPr>
                        <a:t>AP9</a:t>
                      </a:r>
                      <a:endParaRPr lang="zh-CN" altLang="en-US" sz="1400" b="0" i="0" dirty="0">
                        <a:latin typeface="华文黑体"/>
                        <a:ea typeface="华文黑体"/>
                        <a:cs typeface="华文黑体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dirty="0" smtClean="0">
                          <a:latin typeface="华文细黑"/>
                          <a:ea typeface="华文细黑"/>
                          <a:cs typeface="华文细黑"/>
                        </a:rPr>
                        <a:t>学校的认证和评估</a:t>
                      </a:r>
                      <a:endParaRPr lang="zh-CN" altLang="en-US" sz="1400" b="0" i="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b="0" i="0" kern="1200" dirty="0" smtClean="0">
                          <a:solidFill>
                            <a:schemeClr val="tx1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已经完成对第一批院的评估</a:t>
                      </a:r>
                      <a:endParaRPr lang="zh-CN" altLang="en-US" sz="1400" b="0" i="0" kern="1200" dirty="0">
                        <a:solidFill>
                          <a:schemeClr val="tx1"/>
                        </a:solidFill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7394">
                <a:tc>
                  <a:txBody>
                    <a:bodyPr/>
                    <a:lstStyle/>
                    <a:p>
                      <a:r>
                        <a:rPr lang="en-US" altLang="zh-CN" sz="1400" b="0" i="0" dirty="0" smtClean="0">
                          <a:latin typeface="华文黑体"/>
                          <a:ea typeface="华文黑体"/>
                          <a:cs typeface="华文黑体"/>
                        </a:rPr>
                        <a:t>AP10</a:t>
                      </a:r>
                      <a:endParaRPr lang="zh-CN" altLang="en-US" sz="1400" b="0" i="0" dirty="0">
                        <a:latin typeface="华文黑体"/>
                        <a:ea typeface="华文黑体"/>
                        <a:cs typeface="华文黑体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dirty="0" smtClean="0">
                          <a:latin typeface="华文细黑"/>
                          <a:ea typeface="华文细黑"/>
                          <a:cs typeface="华文细黑"/>
                        </a:rPr>
                        <a:t>全国范围的推广</a:t>
                      </a:r>
                      <a:endParaRPr lang="zh-CN" altLang="en-US" sz="1400" b="0" i="0" dirty="0"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b="0" i="0" kern="1200" dirty="0" smtClean="0">
                          <a:solidFill>
                            <a:schemeClr val="tx1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将在前</a:t>
                      </a:r>
                      <a:r>
                        <a:rPr lang="en-US" altLang="zh-CN" sz="1400" b="0" i="0" kern="1200" dirty="0" smtClean="0">
                          <a:solidFill>
                            <a:schemeClr val="tx1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9</a:t>
                      </a:r>
                      <a:r>
                        <a:rPr lang="zh-CN" altLang="en-US" sz="1400" b="0" i="0" kern="1200" dirty="0" smtClean="0">
                          <a:solidFill>
                            <a:schemeClr val="tx1"/>
                          </a:solidFill>
                          <a:latin typeface="华文细黑"/>
                          <a:ea typeface="华文细黑"/>
                          <a:cs typeface="华文细黑"/>
                        </a:rPr>
                        <a:t>个工作包完成后进行整合</a:t>
                      </a:r>
                      <a:endParaRPr lang="zh-CN" altLang="en-US" sz="1400" b="0" i="0" kern="1200" dirty="0">
                        <a:solidFill>
                          <a:schemeClr val="tx1"/>
                        </a:solidFill>
                        <a:latin typeface="华文细黑"/>
                        <a:ea typeface="华文细黑"/>
                        <a:cs typeface="华文细黑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6264711"/>
            <a:ext cx="1110979" cy="57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</p:spPr>
        <p:txBody>
          <a:bodyPr/>
          <a:lstStyle/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中德职业教育能力中心</a:t>
            </a:r>
            <a:endParaRPr lang="zh-CN" altLang="en-US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508104" y="476672"/>
            <a:ext cx="72008" cy="432048"/>
          </a:xfrm>
          <a:prstGeom prst="rect">
            <a:avLst/>
          </a:prstGeom>
          <a:solidFill>
            <a:srgbClr val="AB08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95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993" y="1052736"/>
            <a:ext cx="6556271" cy="4838318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78251" y="6237312"/>
            <a:ext cx="4873869" cy="365125"/>
          </a:xfrm>
        </p:spPr>
        <p:txBody>
          <a:bodyPr/>
          <a:lstStyle/>
          <a:p>
            <a:r>
              <a:rPr lang="zh-CN" altLang="en-US" dirty="0" smtClean="0"/>
              <a:t>中德职业教育能力中心</a:t>
            </a:r>
            <a:endParaRPr lang="zh-CN" altLang="en-US" dirty="0"/>
          </a:p>
        </p:txBody>
      </p:sp>
      <p:sp>
        <p:nvSpPr>
          <p:cNvPr id="7" name="五角星 6"/>
          <p:cNvSpPr/>
          <p:nvPr/>
        </p:nvSpPr>
        <p:spPr>
          <a:xfrm>
            <a:off x="4928497" y="5157192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5339957" y="2996952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5864601" y="4145280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5216529" y="2852936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6152633" y="2204864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3776369" y="4127376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五角星 13"/>
          <p:cNvSpPr/>
          <p:nvPr/>
        </p:nvSpPr>
        <p:spPr>
          <a:xfrm>
            <a:off x="4712473" y="4509120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5458801" y="3356992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五角星 15"/>
          <p:cNvSpPr/>
          <p:nvPr/>
        </p:nvSpPr>
        <p:spPr>
          <a:xfrm>
            <a:off x="4208417" y="4289296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5267949" y="4604732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5686657" y="3789040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4640465" y="4055368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5216529" y="3869432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五角星 21"/>
          <p:cNvSpPr/>
          <p:nvPr/>
        </p:nvSpPr>
        <p:spPr>
          <a:xfrm>
            <a:off x="6207089" y="1700808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五角星 22"/>
          <p:cNvSpPr/>
          <p:nvPr/>
        </p:nvSpPr>
        <p:spPr>
          <a:xfrm>
            <a:off x="5028673" y="3129548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五角星 23"/>
          <p:cNvSpPr/>
          <p:nvPr/>
        </p:nvSpPr>
        <p:spPr>
          <a:xfrm>
            <a:off x="5527733" y="4829140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五角星 24"/>
          <p:cNvSpPr/>
          <p:nvPr/>
        </p:nvSpPr>
        <p:spPr>
          <a:xfrm>
            <a:off x="4349729" y="5157192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五角星 25"/>
          <p:cNvSpPr/>
          <p:nvPr/>
        </p:nvSpPr>
        <p:spPr>
          <a:xfrm>
            <a:off x="3344321" y="5074488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五角星 26"/>
          <p:cNvSpPr/>
          <p:nvPr/>
        </p:nvSpPr>
        <p:spPr>
          <a:xfrm>
            <a:off x="4496821" y="2770232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五角星 27"/>
          <p:cNvSpPr/>
          <p:nvPr/>
        </p:nvSpPr>
        <p:spPr>
          <a:xfrm>
            <a:off x="1904161" y="2276872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6660232" y="2553285"/>
            <a:ext cx="17281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2"/>
                </a:solidFill>
                <a:latin typeface="华文细黑"/>
                <a:ea typeface="华文细黑"/>
                <a:cs typeface="华文细黑"/>
              </a:rPr>
              <a:t>城市</a:t>
            </a:r>
            <a:r>
              <a:rPr lang="zh-CN" altLang="en-US" sz="1400" dirty="0" smtClean="0">
                <a:solidFill>
                  <a:schemeClr val="tx2"/>
                </a:solidFill>
                <a:latin typeface="华文细黑"/>
                <a:ea typeface="华文细黑"/>
                <a:cs typeface="华文细黑"/>
              </a:rPr>
              <a:t>：</a:t>
            </a:r>
            <a:endParaRPr lang="en-US" altLang="zh-CN" sz="1400" dirty="0" smtClean="0">
              <a:solidFill>
                <a:schemeClr val="tx2"/>
              </a:solidFill>
              <a:latin typeface="华文细黑"/>
              <a:ea typeface="华文细黑"/>
              <a:cs typeface="华文细黑"/>
            </a:endParaRPr>
          </a:p>
          <a:p>
            <a:endParaRPr lang="en-US" altLang="zh-CN" sz="1400" dirty="0">
              <a:solidFill>
                <a:schemeClr val="tx2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zh-CN" altLang="en-US" sz="1400" b="1" dirty="0">
                <a:solidFill>
                  <a:schemeClr val="tx2"/>
                </a:solidFill>
                <a:latin typeface="华文细黑"/>
                <a:ea typeface="华文细黑"/>
                <a:cs typeface="华文细黑"/>
              </a:rPr>
              <a:t>第一批</a:t>
            </a:r>
            <a:r>
              <a:rPr lang="zh-CN" altLang="en-US" sz="1400" dirty="0">
                <a:solidFill>
                  <a:schemeClr val="tx2"/>
                </a:solidFill>
                <a:latin typeface="华文细黑"/>
                <a:ea typeface="华文细黑"/>
                <a:cs typeface="华文细黑"/>
              </a:rPr>
              <a:t>：北京、长春、长沙、杭州、</a:t>
            </a:r>
            <a:r>
              <a:rPr lang="zh-CN" altLang="en-US" sz="1400" dirty="0" smtClean="0">
                <a:solidFill>
                  <a:schemeClr val="tx2"/>
                </a:solidFill>
                <a:latin typeface="华文细黑"/>
                <a:ea typeface="华文细黑"/>
                <a:cs typeface="华文细黑"/>
              </a:rPr>
              <a:t>成都</a:t>
            </a:r>
            <a:endParaRPr lang="en-US" altLang="zh-CN" sz="1400" dirty="0" smtClean="0">
              <a:solidFill>
                <a:schemeClr val="tx2"/>
              </a:solidFill>
              <a:latin typeface="华文细黑"/>
              <a:ea typeface="华文细黑"/>
              <a:cs typeface="华文细黑"/>
            </a:endParaRPr>
          </a:p>
          <a:p>
            <a:endParaRPr lang="en-US" altLang="zh-CN" sz="1400" dirty="0">
              <a:solidFill>
                <a:schemeClr val="tx2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zh-CN" altLang="en-US" sz="1400" b="1" dirty="0">
                <a:solidFill>
                  <a:schemeClr val="tx2"/>
                </a:solidFill>
                <a:latin typeface="华文细黑"/>
                <a:ea typeface="华文细黑"/>
                <a:cs typeface="华文细黑"/>
              </a:rPr>
              <a:t>第二批</a:t>
            </a:r>
            <a:r>
              <a:rPr lang="zh-CN" altLang="en-US" sz="1400" dirty="0">
                <a:solidFill>
                  <a:schemeClr val="tx2"/>
                </a:solidFill>
                <a:latin typeface="华文细黑"/>
                <a:ea typeface="华文细黑"/>
                <a:cs typeface="华文细黑"/>
              </a:rPr>
              <a:t>：深圳、日照、重庆、江西、南京、无锡、十堰、芜湖、</a:t>
            </a:r>
            <a:r>
              <a:rPr lang="zh-CN" altLang="en-US" sz="1400" dirty="0" smtClean="0">
                <a:solidFill>
                  <a:schemeClr val="tx2"/>
                </a:solidFill>
                <a:latin typeface="华文细黑"/>
                <a:ea typeface="华文细黑"/>
                <a:cs typeface="华文细黑"/>
              </a:rPr>
              <a:t>西安</a:t>
            </a:r>
            <a:endParaRPr lang="en-US" altLang="zh-CN" sz="1400" dirty="0" smtClean="0">
              <a:solidFill>
                <a:schemeClr val="tx2"/>
              </a:solidFill>
              <a:latin typeface="华文细黑"/>
              <a:ea typeface="华文细黑"/>
              <a:cs typeface="华文细黑"/>
            </a:endParaRPr>
          </a:p>
          <a:p>
            <a:endParaRPr lang="en-US" altLang="zh-CN" sz="1400" dirty="0">
              <a:solidFill>
                <a:schemeClr val="tx2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zh-CN" altLang="en-US" sz="1400" b="1" dirty="0">
                <a:solidFill>
                  <a:schemeClr val="tx2"/>
                </a:solidFill>
                <a:latin typeface="华文细黑"/>
                <a:ea typeface="华文细黑"/>
                <a:cs typeface="华文细黑"/>
              </a:rPr>
              <a:t>第三批</a:t>
            </a:r>
            <a:r>
              <a:rPr lang="zh-CN" altLang="en-US" sz="1400" dirty="0">
                <a:solidFill>
                  <a:schemeClr val="tx2"/>
                </a:solidFill>
                <a:latin typeface="华文细黑"/>
                <a:ea typeface="华文细黑"/>
                <a:cs typeface="华文细黑"/>
              </a:rPr>
              <a:t>：天津、黑龙江、呼和浩特、</a:t>
            </a:r>
            <a:r>
              <a:rPr lang="zh-CN" altLang="en-US" sz="1400" dirty="0" smtClean="0">
                <a:solidFill>
                  <a:schemeClr val="tx2"/>
                </a:solidFill>
                <a:latin typeface="华文细黑"/>
                <a:ea typeface="华文细黑"/>
                <a:cs typeface="华文细黑"/>
              </a:rPr>
              <a:t>乌鲁木齐、邢台、柳州、福州、昆明</a:t>
            </a:r>
            <a:endParaRPr lang="zh-CN" altLang="en-US" sz="1400" dirty="0">
              <a:solidFill>
                <a:schemeClr val="tx2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30" name="Rechteck 25"/>
          <p:cNvSpPr/>
          <p:nvPr/>
        </p:nvSpPr>
        <p:spPr>
          <a:xfrm>
            <a:off x="6660232" y="548680"/>
            <a:ext cx="72008" cy="432048"/>
          </a:xfrm>
          <a:prstGeom prst="rect">
            <a:avLst/>
          </a:prstGeom>
          <a:solidFill>
            <a:srgbClr val="AB08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Box 30"/>
          <p:cNvSpPr txBox="1"/>
          <p:nvPr/>
        </p:nvSpPr>
        <p:spPr>
          <a:xfrm>
            <a:off x="6818764" y="483568"/>
            <a:ext cx="15696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黑体"/>
                <a:ea typeface="华文黑体"/>
                <a:cs typeface="华文黑体"/>
              </a:rPr>
              <a:t>职校分布</a:t>
            </a:r>
          </a:p>
        </p:txBody>
      </p:sp>
      <p:sp>
        <p:nvSpPr>
          <p:cNvPr id="32" name="五角星 31"/>
          <p:cNvSpPr/>
          <p:nvPr/>
        </p:nvSpPr>
        <p:spPr>
          <a:xfrm>
            <a:off x="4355976" y="3645024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989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136" y="373296"/>
            <a:ext cx="3024336" cy="576064"/>
          </a:xfrm>
          <a:noFill/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zh-CN" altLang="en-US" sz="2700" dirty="0">
                <a:latin typeface="华文黑体"/>
                <a:ea typeface="华文黑体"/>
                <a:cs typeface="华文黑体"/>
              </a:rPr>
              <a:t>师资培训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61999" y="6236160"/>
            <a:ext cx="4873869" cy="365125"/>
          </a:xfrm>
        </p:spPr>
        <p:txBody>
          <a:bodyPr/>
          <a:lstStyle/>
          <a:p>
            <a:r>
              <a:rPr lang="zh-CN" altLang="en-US" smtClean="0">
                <a:latin typeface="华文细黑"/>
                <a:ea typeface="华文细黑"/>
                <a:cs typeface="华文细黑"/>
              </a:rPr>
              <a:t>中德职业教育能力中心</a:t>
            </a:r>
            <a:endParaRPr lang="zh-CN" altLang="en-US">
              <a:latin typeface="华文细黑"/>
              <a:ea typeface="华文细黑"/>
              <a:cs typeface="华文细黑"/>
            </a:endParaRPr>
          </a:p>
        </p:txBody>
      </p:sp>
      <p:sp>
        <p:nvSpPr>
          <p:cNvPr id="5" name="Rechteck 67"/>
          <p:cNvSpPr/>
          <p:nvPr/>
        </p:nvSpPr>
        <p:spPr bwMode="auto">
          <a:xfrm>
            <a:off x="6804248" y="1340768"/>
            <a:ext cx="1872134" cy="47567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华文细黑"/>
              <a:ea typeface="华文细黑"/>
              <a:cs typeface="华文细黑"/>
            </a:endParaRPr>
          </a:p>
        </p:txBody>
      </p:sp>
      <p:sp>
        <p:nvSpPr>
          <p:cNvPr id="6" name="Rechteck 66"/>
          <p:cNvSpPr/>
          <p:nvPr/>
        </p:nvSpPr>
        <p:spPr bwMode="auto">
          <a:xfrm>
            <a:off x="2699792" y="1388085"/>
            <a:ext cx="3888432" cy="4709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rgbClr val="C10202"/>
              </a:solidFill>
              <a:effectLst/>
              <a:latin typeface="华文细黑"/>
              <a:ea typeface="华文细黑"/>
              <a:cs typeface="华文细黑"/>
            </a:endParaRPr>
          </a:p>
        </p:txBody>
      </p:sp>
      <p:sp>
        <p:nvSpPr>
          <p:cNvPr id="7" name="Rechteck 65"/>
          <p:cNvSpPr/>
          <p:nvPr/>
        </p:nvSpPr>
        <p:spPr bwMode="auto">
          <a:xfrm>
            <a:off x="755650" y="1340768"/>
            <a:ext cx="1800126" cy="47567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华文细黑"/>
              <a:ea typeface="华文细黑"/>
              <a:cs typeface="华文细黑"/>
            </a:endParaRPr>
          </a:p>
        </p:txBody>
      </p:sp>
      <p:sp>
        <p:nvSpPr>
          <p:cNvPr id="8" name="Rechteck 41"/>
          <p:cNvSpPr/>
          <p:nvPr/>
        </p:nvSpPr>
        <p:spPr bwMode="auto">
          <a:xfrm>
            <a:off x="2843808" y="4265712"/>
            <a:ext cx="1584176" cy="1831851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华文细黑"/>
              <a:ea typeface="华文细黑"/>
              <a:cs typeface="华文细黑"/>
            </a:endParaRPr>
          </a:p>
        </p:txBody>
      </p:sp>
      <p:sp>
        <p:nvSpPr>
          <p:cNvPr id="10" name="Textfeld 25"/>
          <p:cNvSpPr txBox="1"/>
          <p:nvPr/>
        </p:nvSpPr>
        <p:spPr>
          <a:xfrm>
            <a:off x="6767934" y="1340768"/>
            <a:ext cx="1908522" cy="830997"/>
          </a:xfrm>
          <a:prstGeom prst="rect">
            <a:avLst/>
          </a:prstGeom>
          <a:solidFill>
            <a:srgbClr val="C10202"/>
          </a:solidFill>
          <a:scene3d>
            <a:camera prst="orthographicFront">
              <a:rot lat="0" lon="0" rev="0"/>
            </a:camera>
            <a:lightRig rig="brightRoom" dir="tl"/>
          </a:scene3d>
          <a:sp3d contourW="12700"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华文细黑"/>
                <a:ea typeface="华文细黑"/>
                <a:cs typeface="华文细黑"/>
              </a:rPr>
              <a:t>阶段</a:t>
            </a:r>
            <a:r>
              <a:rPr lang="de-DE" altLang="zh-CN" sz="1600" b="1" dirty="0" smtClean="0">
                <a:solidFill>
                  <a:schemeClr val="bg1"/>
                </a:solidFill>
                <a:latin typeface="华文细黑"/>
                <a:ea typeface="华文细黑"/>
                <a:cs typeface="华文细黑"/>
              </a:rPr>
              <a:t> III</a:t>
            </a:r>
          </a:p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华文细黑"/>
                <a:ea typeface="华文细黑"/>
                <a:cs typeface="华文细黑"/>
              </a:rPr>
              <a:t>再培训</a:t>
            </a:r>
            <a:endParaRPr lang="en-US" altLang="zh-CN" sz="1600" dirty="0" smtClean="0">
              <a:solidFill>
                <a:schemeClr val="bg1"/>
              </a:solidFill>
              <a:latin typeface="华文细黑"/>
              <a:ea typeface="华文细黑"/>
              <a:cs typeface="华文细黑"/>
            </a:endParaRPr>
          </a:p>
          <a:p>
            <a:pPr algn="ctr"/>
            <a:endParaRPr lang="en-US" altLang="zh-CN" sz="1600" dirty="0">
              <a:solidFill>
                <a:schemeClr val="bg1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11" name="Textfeld 31"/>
          <p:cNvSpPr txBox="1"/>
          <p:nvPr/>
        </p:nvSpPr>
        <p:spPr>
          <a:xfrm>
            <a:off x="2771800" y="4409728"/>
            <a:ext cx="18002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>
                <a:latin typeface="华文细黑"/>
                <a:ea typeface="华文细黑"/>
                <a:cs typeface="华文细黑"/>
              </a:rPr>
              <a:t>第</a:t>
            </a:r>
            <a:r>
              <a:rPr lang="de-DE" altLang="zh-CN" sz="1100" b="1" dirty="0" smtClean="0">
                <a:latin typeface="华文细黑"/>
                <a:ea typeface="华文细黑"/>
                <a:cs typeface="华文细黑"/>
              </a:rPr>
              <a:t> 1 </a:t>
            </a:r>
            <a:r>
              <a:rPr lang="zh-CN" altLang="en-US" sz="1100" b="1" dirty="0" smtClean="0">
                <a:latin typeface="华文细黑"/>
                <a:ea typeface="华文细黑"/>
                <a:cs typeface="华文细黑"/>
              </a:rPr>
              <a:t>部分</a:t>
            </a:r>
            <a:r>
              <a:rPr lang="de-DE" altLang="zh-CN" sz="1100" b="1" dirty="0" smtClean="0">
                <a:latin typeface="华文细黑"/>
                <a:ea typeface="华文细黑"/>
                <a:cs typeface="华文细黑"/>
              </a:rPr>
              <a:t> – </a:t>
            </a:r>
            <a:r>
              <a:rPr lang="zh-CN" altLang="en-US" sz="1100" b="1" dirty="0" smtClean="0">
                <a:latin typeface="华文细黑"/>
                <a:ea typeface="华文细黑"/>
                <a:cs typeface="华文细黑"/>
              </a:rPr>
              <a:t>主题</a:t>
            </a:r>
            <a:endParaRPr lang="de-DE" altLang="zh-CN" sz="1100" b="1" dirty="0" smtClean="0">
              <a:latin typeface="华文细黑"/>
              <a:ea typeface="华文细黑"/>
              <a:cs typeface="华文细黑"/>
            </a:endParaRPr>
          </a:p>
          <a:p>
            <a:endParaRPr lang="de-DE" altLang="zh-CN" sz="1100" dirty="0" smtClean="0">
              <a:latin typeface="华文细黑"/>
              <a:ea typeface="华文细黑"/>
              <a:cs typeface="华文细黑"/>
            </a:endParaRPr>
          </a:p>
          <a:p>
            <a:pPr marL="90488" indent="-90488">
              <a:buFont typeface="Arial" pitchFamily="34" charset="0"/>
              <a:buChar char="•"/>
            </a:pPr>
            <a:r>
              <a:rPr lang="zh-CN" altLang="en-US" sz="1100" dirty="0" smtClean="0">
                <a:latin typeface="华文细黑"/>
                <a:ea typeface="华文细黑"/>
                <a:cs typeface="华文细黑"/>
              </a:rPr>
              <a:t>课程中的新汽车技术</a:t>
            </a:r>
            <a:endParaRPr lang="de-DE" altLang="zh-CN" sz="1100" dirty="0" smtClean="0">
              <a:latin typeface="华文细黑"/>
              <a:ea typeface="华文细黑"/>
              <a:cs typeface="华文细黑"/>
            </a:endParaRPr>
          </a:p>
          <a:p>
            <a:pPr marL="90488" indent="-90488">
              <a:buFont typeface="Arial" pitchFamily="34" charset="0"/>
              <a:buChar char="•"/>
            </a:pPr>
            <a:r>
              <a:rPr lang="zh-CN" altLang="en-US" sz="1100" dirty="0" smtClean="0">
                <a:latin typeface="华文细黑"/>
                <a:ea typeface="华文细黑"/>
                <a:cs typeface="华文细黑"/>
              </a:rPr>
              <a:t>教学法的学习与应用</a:t>
            </a:r>
            <a:endParaRPr lang="de-DE" altLang="zh-CN" sz="1100" dirty="0" smtClean="0">
              <a:latin typeface="华文细黑"/>
              <a:ea typeface="华文细黑"/>
              <a:cs typeface="华文细黑"/>
            </a:endParaRPr>
          </a:p>
          <a:p>
            <a:pPr marL="90488" indent="-90488">
              <a:buFont typeface="Arial" pitchFamily="34" charset="0"/>
              <a:buChar char="•"/>
            </a:pPr>
            <a:r>
              <a:rPr lang="zh-CN" altLang="en-US" sz="1100" dirty="0" smtClean="0">
                <a:latin typeface="华文细黑"/>
                <a:ea typeface="华文细黑"/>
                <a:cs typeface="华文细黑"/>
              </a:rPr>
              <a:t>考察</a:t>
            </a:r>
            <a:endParaRPr lang="de-DE" altLang="zh-CN" sz="1100" dirty="0" smtClean="0">
              <a:latin typeface="华文细黑"/>
              <a:ea typeface="华文细黑"/>
              <a:cs typeface="华文细黑"/>
            </a:endParaRPr>
          </a:p>
          <a:p>
            <a:endParaRPr lang="de-DE" altLang="zh-CN" sz="1100" dirty="0" smtClean="0">
              <a:latin typeface="华文细黑"/>
              <a:ea typeface="华文细黑"/>
              <a:cs typeface="华文细黑"/>
            </a:endParaRPr>
          </a:p>
          <a:p>
            <a:r>
              <a:rPr lang="zh-CN" altLang="en-US" sz="1100" b="1" dirty="0" smtClean="0">
                <a:latin typeface="华文细黑"/>
                <a:ea typeface="华文细黑"/>
                <a:cs typeface="华文细黑"/>
              </a:rPr>
              <a:t>时间</a:t>
            </a:r>
            <a:endParaRPr lang="de-DE" altLang="zh-CN" sz="1100" b="1" dirty="0" smtClean="0">
              <a:latin typeface="华文细黑"/>
              <a:ea typeface="华文细黑"/>
              <a:cs typeface="华文细黑"/>
            </a:endParaRPr>
          </a:p>
          <a:p>
            <a:endParaRPr lang="de-DE" altLang="zh-CN" sz="1100" dirty="0" smtClean="0">
              <a:latin typeface="华文细黑"/>
              <a:ea typeface="华文细黑"/>
              <a:cs typeface="华文细黑"/>
            </a:endParaRPr>
          </a:p>
          <a:p>
            <a:pPr marL="88900" indent="-88900">
              <a:buFont typeface="Arial" pitchFamily="34" charset="0"/>
              <a:buChar char="•"/>
            </a:pPr>
            <a:r>
              <a:rPr lang="de-DE" altLang="zh-CN" sz="1100" dirty="0" smtClean="0">
                <a:latin typeface="华文细黑"/>
                <a:ea typeface="华文细黑"/>
                <a:cs typeface="华文细黑"/>
              </a:rPr>
              <a:t>5 </a:t>
            </a:r>
            <a:r>
              <a:rPr lang="zh-CN" altLang="en-US" sz="1100" dirty="0" smtClean="0">
                <a:latin typeface="华文细黑"/>
                <a:ea typeface="华文细黑"/>
                <a:cs typeface="华文细黑"/>
              </a:rPr>
              <a:t>周</a:t>
            </a:r>
            <a:r>
              <a:rPr lang="de-DE" altLang="zh-CN" sz="1100" dirty="0" smtClean="0">
                <a:latin typeface="华文细黑"/>
                <a:ea typeface="华文细黑"/>
                <a:cs typeface="华文细黑"/>
              </a:rPr>
              <a:t> </a:t>
            </a:r>
          </a:p>
        </p:txBody>
      </p:sp>
      <p:sp>
        <p:nvSpPr>
          <p:cNvPr id="12" name="Rechteck 42"/>
          <p:cNvSpPr/>
          <p:nvPr/>
        </p:nvSpPr>
        <p:spPr bwMode="auto">
          <a:xfrm>
            <a:off x="4716016" y="2348880"/>
            <a:ext cx="1872208" cy="19446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华文细黑"/>
              <a:ea typeface="华文细黑"/>
              <a:cs typeface="华文细黑"/>
            </a:endParaRPr>
          </a:p>
        </p:txBody>
      </p:sp>
      <p:cxnSp>
        <p:nvCxnSpPr>
          <p:cNvPr id="13" name="Gewinkelte Verbindung 44"/>
          <p:cNvCxnSpPr>
            <a:stCxn id="23" idx="3"/>
            <a:endCxn id="8" idx="1"/>
          </p:cNvCxnSpPr>
          <p:nvPr/>
        </p:nvCxnSpPr>
        <p:spPr bwMode="auto">
          <a:xfrm>
            <a:off x="2555776" y="3321187"/>
            <a:ext cx="288032" cy="186045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Gewinkelte Verbindung 46"/>
          <p:cNvCxnSpPr>
            <a:stCxn id="8" idx="3"/>
            <a:endCxn id="12" idx="1"/>
          </p:cNvCxnSpPr>
          <p:nvPr/>
        </p:nvCxnSpPr>
        <p:spPr bwMode="auto">
          <a:xfrm flipV="1">
            <a:off x="4427984" y="3321187"/>
            <a:ext cx="288032" cy="186045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hteck 47"/>
          <p:cNvSpPr/>
          <p:nvPr/>
        </p:nvSpPr>
        <p:spPr bwMode="auto">
          <a:xfrm>
            <a:off x="6804248" y="2348880"/>
            <a:ext cx="1872208" cy="19446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华文细黑"/>
              <a:ea typeface="华文细黑"/>
              <a:cs typeface="华文细黑"/>
            </a:endParaRPr>
          </a:p>
        </p:txBody>
      </p:sp>
      <p:cxnSp>
        <p:nvCxnSpPr>
          <p:cNvPr id="16" name="Gewinkelte Verbindung 49"/>
          <p:cNvCxnSpPr>
            <a:stCxn id="12" idx="3"/>
            <a:endCxn id="15" idx="1"/>
          </p:cNvCxnSpPr>
          <p:nvPr/>
        </p:nvCxnSpPr>
        <p:spPr bwMode="auto">
          <a:xfrm>
            <a:off x="6588224" y="3321187"/>
            <a:ext cx="216024" cy="127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feld 32"/>
          <p:cNvSpPr txBox="1"/>
          <p:nvPr/>
        </p:nvSpPr>
        <p:spPr>
          <a:xfrm>
            <a:off x="6732240" y="2429887"/>
            <a:ext cx="194421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>
                <a:latin typeface="华文细黑"/>
                <a:ea typeface="华文细黑"/>
                <a:cs typeface="华文细黑"/>
              </a:rPr>
              <a:t>主题</a:t>
            </a:r>
            <a:endParaRPr lang="de-DE" altLang="zh-CN" sz="1100" b="1" dirty="0" smtClean="0">
              <a:latin typeface="华文细黑"/>
              <a:ea typeface="华文细黑"/>
              <a:cs typeface="华文细黑"/>
            </a:endParaRPr>
          </a:p>
          <a:p>
            <a:endParaRPr lang="de-DE" altLang="zh-CN" sz="1100" dirty="0" smtClean="0">
              <a:latin typeface="华文细黑"/>
              <a:ea typeface="华文细黑"/>
              <a:cs typeface="华文细黑"/>
            </a:endParaRPr>
          </a:p>
          <a:p>
            <a:pPr marL="90488" indent="-90488">
              <a:buFont typeface="Arial" pitchFamily="34" charset="0"/>
              <a:buChar char="•"/>
            </a:pPr>
            <a:r>
              <a:rPr lang="zh-CN" altLang="en-US" sz="1100" dirty="0" smtClean="0">
                <a:latin typeface="华文细黑"/>
                <a:ea typeface="华文细黑"/>
                <a:cs typeface="华文细黑"/>
              </a:rPr>
              <a:t>汽车制造商的最新技术</a:t>
            </a:r>
            <a:endParaRPr lang="de-DE" altLang="zh-CN" sz="1100" dirty="0" smtClean="0">
              <a:latin typeface="华文细黑"/>
              <a:ea typeface="华文细黑"/>
              <a:cs typeface="华文细黑"/>
            </a:endParaRPr>
          </a:p>
          <a:p>
            <a:endParaRPr lang="de-DE" altLang="zh-CN" sz="1100" dirty="0" smtClean="0">
              <a:latin typeface="华文细黑"/>
              <a:ea typeface="华文细黑"/>
              <a:cs typeface="华文细黑"/>
            </a:endParaRPr>
          </a:p>
          <a:p>
            <a:r>
              <a:rPr lang="zh-CN" altLang="en-US" sz="1100" b="1" dirty="0" smtClean="0">
                <a:latin typeface="华文细黑"/>
                <a:ea typeface="华文细黑"/>
                <a:cs typeface="华文细黑"/>
              </a:rPr>
              <a:t>时间</a:t>
            </a:r>
            <a:endParaRPr lang="de-DE" altLang="zh-CN" sz="1100" b="1" dirty="0" smtClean="0">
              <a:latin typeface="华文细黑"/>
              <a:ea typeface="华文细黑"/>
              <a:cs typeface="华文细黑"/>
            </a:endParaRPr>
          </a:p>
          <a:p>
            <a:endParaRPr lang="de-DE" altLang="zh-CN" sz="1100" dirty="0" smtClean="0">
              <a:latin typeface="华文细黑"/>
              <a:ea typeface="华文细黑"/>
              <a:cs typeface="华文细黑"/>
            </a:endParaRPr>
          </a:p>
          <a:p>
            <a:pPr marL="88900" indent="-88900">
              <a:buFont typeface="Arial" pitchFamily="34" charset="0"/>
              <a:buChar char="•"/>
            </a:pPr>
            <a:r>
              <a:rPr lang="zh-CN" altLang="en-US" sz="1100" dirty="0" smtClean="0">
                <a:latin typeface="华文细黑"/>
                <a:ea typeface="华文细黑"/>
                <a:cs typeface="华文细黑"/>
              </a:rPr>
              <a:t>每年 </a:t>
            </a:r>
            <a:r>
              <a:rPr lang="de-DE" altLang="zh-CN" sz="1100" dirty="0" smtClean="0">
                <a:latin typeface="华文细黑"/>
                <a:ea typeface="华文细黑"/>
                <a:cs typeface="华文细黑"/>
              </a:rPr>
              <a:t>1-2 </a:t>
            </a:r>
            <a:r>
              <a:rPr lang="zh-CN" altLang="en-US" sz="1100" dirty="0" smtClean="0">
                <a:latin typeface="华文细黑"/>
                <a:ea typeface="华文细黑"/>
                <a:cs typeface="华文细黑"/>
              </a:rPr>
              <a:t>次研讨会</a:t>
            </a:r>
            <a:endParaRPr lang="de-DE" altLang="zh-CN" sz="1100" dirty="0" smtClean="0">
              <a:latin typeface="华文细黑"/>
              <a:ea typeface="华文细黑"/>
              <a:cs typeface="华文细黑"/>
            </a:endParaRPr>
          </a:p>
          <a:p>
            <a:pPr>
              <a:buFont typeface="Arial" pitchFamily="34" charset="0"/>
              <a:buChar char="•"/>
            </a:pPr>
            <a:endParaRPr lang="de-DE" sz="1000" dirty="0" smtClean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18" name="Textfeld 51"/>
          <p:cNvSpPr txBox="1"/>
          <p:nvPr/>
        </p:nvSpPr>
        <p:spPr>
          <a:xfrm rot="16200000">
            <a:off x="-5154" y="3064314"/>
            <a:ext cx="7386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华文细黑"/>
                <a:ea typeface="华文细黑"/>
                <a:cs typeface="华文细黑"/>
              </a:rPr>
              <a:t>中国</a:t>
            </a:r>
            <a:endParaRPr lang="de-DE" altLang="zh-CN" dirty="0">
              <a:solidFill>
                <a:schemeClr val="tx1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19" name="Textfeld 52"/>
          <p:cNvSpPr txBox="1"/>
          <p:nvPr/>
        </p:nvSpPr>
        <p:spPr>
          <a:xfrm rot="16200000">
            <a:off x="-5155" y="5118676"/>
            <a:ext cx="738664" cy="369332"/>
          </a:xfrm>
          <a:prstGeom prst="rect">
            <a:avLst/>
          </a:prstGeom>
          <a:solidFill>
            <a:srgbClr val="FF0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华文细黑"/>
                <a:ea typeface="华文细黑"/>
                <a:cs typeface="华文细黑"/>
              </a:rPr>
              <a:t>德国</a:t>
            </a:r>
            <a:endParaRPr lang="de-DE" altLang="zh-CN" dirty="0">
              <a:solidFill>
                <a:schemeClr val="tx1"/>
              </a:solidFill>
              <a:latin typeface="华文细黑"/>
              <a:ea typeface="华文细黑"/>
              <a:cs typeface="华文细黑"/>
            </a:endParaRPr>
          </a:p>
        </p:txBody>
      </p:sp>
      <p:cxnSp>
        <p:nvCxnSpPr>
          <p:cNvPr id="21" name="Gerade Verbindung 62"/>
          <p:cNvCxnSpPr/>
          <p:nvPr/>
        </p:nvCxnSpPr>
        <p:spPr bwMode="auto">
          <a:xfrm>
            <a:off x="755650" y="4293096"/>
            <a:ext cx="7920806" cy="39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Rechteck 20"/>
          <p:cNvSpPr/>
          <p:nvPr/>
        </p:nvSpPr>
        <p:spPr bwMode="auto">
          <a:xfrm>
            <a:off x="755650" y="2348880"/>
            <a:ext cx="1800126" cy="19446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华文细黑"/>
              <a:ea typeface="华文细黑"/>
              <a:cs typeface="华文细黑"/>
            </a:endParaRPr>
          </a:p>
        </p:txBody>
      </p:sp>
      <p:sp>
        <p:nvSpPr>
          <p:cNvPr id="24" name="Textfeld 30"/>
          <p:cNvSpPr txBox="1"/>
          <p:nvPr/>
        </p:nvSpPr>
        <p:spPr>
          <a:xfrm>
            <a:off x="755650" y="2328843"/>
            <a:ext cx="18721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>
                <a:latin typeface="华文细黑"/>
                <a:ea typeface="华文细黑"/>
                <a:cs typeface="华文细黑"/>
              </a:rPr>
              <a:t>主题</a:t>
            </a:r>
            <a:endParaRPr lang="de-DE" altLang="zh-CN" sz="1100" b="1" dirty="0" smtClean="0">
              <a:latin typeface="华文细黑"/>
              <a:ea typeface="华文细黑"/>
              <a:cs typeface="华文细黑"/>
            </a:endParaRPr>
          </a:p>
          <a:p>
            <a:endParaRPr lang="de-DE" altLang="zh-CN" sz="1100" dirty="0" smtClean="0">
              <a:latin typeface="华文细黑"/>
              <a:ea typeface="华文细黑"/>
              <a:cs typeface="华文细黑"/>
            </a:endParaRPr>
          </a:p>
          <a:p>
            <a:pPr marL="90488" indent="-90488">
              <a:buFont typeface="Arial" pitchFamily="34" charset="0"/>
              <a:buChar char="•"/>
            </a:pPr>
            <a:r>
              <a:rPr lang="de-DE" altLang="zh-CN" sz="1100" dirty="0" smtClean="0">
                <a:latin typeface="华文细黑"/>
                <a:ea typeface="华文细黑"/>
                <a:cs typeface="华文细黑"/>
              </a:rPr>
              <a:t>SGAVE </a:t>
            </a:r>
            <a:r>
              <a:rPr lang="zh-CN" altLang="en-US" sz="1100" dirty="0" smtClean="0">
                <a:latin typeface="华文细黑"/>
                <a:ea typeface="华文细黑"/>
                <a:cs typeface="华文细黑"/>
              </a:rPr>
              <a:t>总览</a:t>
            </a:r>
            <a:endParaRPr lang="de-DE" altLang="zh-CN" sz="1100" dirty="0" smtClean="0">
              <a:latin typeface="华文细黑"/>
              <a:ea typeface="华文细黑"/>
              <a:cs typeface="华文细黑"/>
            </a:endParaRPr>
          </a:p>
          <a:p>
            <a:pPr marL="90488" indent="-90488">
              <a:buFont typeface="Arial" pitchFamily="34" charset="0"/>
              <a:buChar char="•"/>
            </a:pPr>
            <a:r>
              <a:rPr lang="zh-CN" altLang="en-US" sz="1100" dirty="0" smtClean="0">
                <a:latin typeface="华文细黑"/>
                <a:ea typeface="华文细黑"/>
                <a:cs typeface="华文细黑"/>
              </a:rPr>
              <a:t>课程介绍</a:t>
            </a:r>
            <a:endParaRPr lang="de-DE" altLang="zh-CN" sz="1100" dirty="0" smtClean="0">
              <a:latin typeface="华文细黑"/>
              <a:ea typeface="华文细黑"/>
              <a:cs typeface="华文细黑"/>
            </a:endParaRPr>
          </a:p>
          <a:p>
            <a:pPr marL="90488" indent="-90488">
              <a:buFont typeface="Arial" pitchFamily="34" charset="0"/>
              <a:buChar char="•"/>
            </a:pPr>
            <a:r>
              <a:rPr lang="zh-CN" altLang="en-US" sz="1100" dirty="0" smtClean="0">
                <a:latin typeface="华文细黑"/>
                <a:ea typeface="华文细黑"/>
                <a:cs typeface="华文细黑"/>
              </a:rPr>
              <a:t>入学考试</a:t>
            </a:r>
            <a:endParaRPr lang="de-DE" altLang="zh-CN" sz="1100" dirty="0" smtClean="0">
              <a:latin typeface="华文细黑"/>
              <a:ea typeface="华文细黑"/>
              <a:cs typeface="华文细黑"/>
            </a:endParaRPr>
          </a:p>
          <a:p>
            <a:pPr marL="90488" indent="-90488">
              <a:buFont typeface="Arial" pitchFamily="34" charset="0"/>
              <a:buChar char="•"/>
            </a:pPr>
            <a:r>
              <a:rPr lang="zh-CN" altLang="en-US" sz="1100" dirty="0" smtClean="0">
                <a:latin typeface="华文细黑"/>
                <a:ea typeface="华文细黑"/>
                <a:cs typeface="华文细黑"/>
              </a:rPr>
              <a:t>赴德准备</a:t>
            </a:r>
            <a:endParaRPr lang="de-DE" altLang="zh-CN" sz="1100" dirty="0" smtClean="0">
              <a:latin typeface="华文细黑"/>
              <a:ea typeface="华文细黑"/>
              <a:cs typeface="华文细黑"/>
            </a:endParaRPr>
          </a:p>
          <a:p>
            <a:endParaRPr lang="de-DE" altLang="zh-CN" sz="1100" dirty="0" smtClean="0">
              <a:latin typeface="华文细黑"/>
              <a:ea typeface="华文细黑"/>
              <a:cs typeface="华文细黑"/>
            </a:endParaRPr>
          </a:p>
          <a:p>
            <a:r>
              <a:rPr lang="zh-CN" altLang="en-US" sz="1100" b="1" dirty="0" smtClean="0">
                <a:latin typeface="华文细黑"/>
                <a:ea typeface="华文细黑"/>
                <a:cs typeface="华文细黑"/>
              </a:rPr>
              <a:t>时间</a:t>
            </a:r>
            <a:r>
              <a:rPr lang="de-DE" altLang="zh-CN" sz="1100" b="1" dirty="0" smtClean="0">
                <a:latin typeface="华文细黑"/>
                <a:ea typeface="华文细黑"/>
                <a:cs typeface="华文细黑"/>
              </a:rPr>
              <a:t> </a:t>
            </a:r>
            <a:endParaRPr lang="de-DE" altLang="zh-CN" sz="1100" dirty="0" smtClean="0">
              <a:latin typeface="华文细黑"/>
              <a:ea typeface="华文细黑"/>
              <a:cs typeface="华文细黑"/>
            </a:endParaRPr>
          </a:p>
          <a:p>
            <a:pPr marL="90488" indent="-90488">
              <a:buFont typeface="Arial" pitchFamily="34" charset="0"/>
              <a:buChar char="•"/>
            </a:pPr>
            <a:r>
              <a:rPr lang="zh-CN" altLang="en-US" sz="1100" dirty="0" smtClean="0">
                <a:latin typeface="华文细黑"/>
                <a:ea typeface="华文细黑"/>
                <a:cs typeface="华文细黑"/>
              </a:rPr>
              <a:t>资讯和培训</a:t>
            </a:r>
            <a:r>
              <a:rPr lang="de-DE" altLang="zh-CN" sz="1100" dirty="0" smtClean="0">
                <a:latin typeface="华文细黑"/>
                <a:ea typeface="华文细黑"/>
                <a:cs typeface="华文细黑"/>
              </a:rPr>
              <a:t>4</a:t>
            </a:r>
            <a:r>
              <a:rPr lang="zh-CN" altLang="en-US" sz="1100" dirty="0" smtClean="0">
                <a:latin typeface="华文细黑"/>
                <a:ea typeface="华文细黑"/>
                <a:cs typeface="华文细黑"/>
              </a:rPr>
              <a:t>天</a:t>
            </a:r>
            <a:endParaRPr lang="de-DE" altLang="zh-CN" sz="1100" dirty="0" smtClean="0">
              <a:latin typeface="华文细黑"/>
              <a:ea typeface="华文细黑"/>
              <a:cs typeface="华文细黑"/>
            </a:endParaRPr>
          </a:p>
          <a:p>
            <a:pPr marL="90488" indent="-90488">
              <a:buFont typeface="Arial" pitchFamily="34" charset="0"/>
              <a:buChar char="•"/>
            </a:pPr>
            <a:r>
              <a:rPr lang="zh-CN" altLang="en-US" sz="1100" dirty="0" smtClean="0">
                <a:latin typeface="华文细黑"/>
                <a:ea typeface="华文细黑"/>
                <a:cs typeface="华文细黑"/>
              </a:rPr>
              <a:t>考试</a:t>
            </a:r>
            <a:r>
              <a:rPr lang="de-DE" altLang="zh-CN" sz="1100" dirty="0" smtClean="0">
                <a:latin typeface="华文细黑"/>
                <a:ea typeface="华文细黑"/>
                <a:cs typeface="华文细黑"/>
              </a:rPr>
              <a:t>2 </a:t>
            </a:r>
            <a:r>
              <a:rPr lang="zh-CN" altLang="en-US" sz="1100" dirty="0" smtClean="0">
                <a:latin typeface="华文细黑"/>
                <a:ea typeface="华文细黑"/>
                <a:cs typeface="华文细黑"/>
              </a:rPr>
              <a:t>天</a:t>
            </a:r>
            <a:endParaRPr lang="de-DE" altLang="zh-CN" sz="1100" dirty="0" smtClean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25" name="Rechteck 40"/>
          <p:cNvSpPr/>
          <p:nvPr/>
        </p:nvSpPr>
        <p:spPr bwMode="auto">
          <a:xfrm>
            <a:off x="755576" y="1340768"/>
            <a:ext cx="1800200" cy="864096"/>
          </a:xfrm>
          <a:prstGeom prst="rect">
            <a:avLst/>
          </a:prstGeom>
          <a:solidFill>
            <a:srgbClr val="C10202"/>
          </a:soli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brightRoom" dir="tl"/>
          </a:scene3d>
          <a:sp3d contourW="12700"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华文细黑"/>
              <a:ea typeface="华文细黑"/>
              <a:cs typeface="华文细黑"/>
            </a:endParaRPr>
          </a:p>
        </p:txBody>
      </p:sp>
      <p:sp>
        <p:nvSpPr>
          <p:cNvPr id="26" name="Textfeld 22"/>
          <p:cNvSpPr txBox="1"/>
          <p:nvPr/>
        </p:nvSpPr>
        <p:spPr>
          <a:xfrm>
            <a:off x="827584" y="1382317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华文细黑"/>
                <a:ea typeface="华文细黑"/>
                <a:cs typeface="华文细黑"/>
              </a:rPr>
              <a:t>阶段</a:t>
            </a:r>
            <a:r>
              <a:rPr lang="de-DE" altLang="zh-CN" sz="1600" b="1" dirty="0" smtClean="0">
                <a:solidFill>
                  <a:schemeClr val="bg1"/>
                </a:solidFill>
                <a:latin typeface="华文细黑"/>
                <a:ea typeface="华文细黑"/>
                <a:cs typeface="华文细黑"/>
              </a:rPr>
              <a:t> I</a:t>
            </a:r>
          </a:p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华文细黑"/>
                <a:ea typeface="华文细黑"/>
                <a:cs typeface="华文细黑"/>
              </a:rPr>
              <a:t>信息交流会及能力测评</a:t>
            </a:r>
            <a:endParaRPr lang="de-DE" altLang="zh-CN" sz="1600" dirty="0" smtClean="0">
              <a:solidFill>
                <a:schemeClr val="bg1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27" name="Rechteck 37"/>
          <p:cNvSpPr/>
          <p:nvPr/>
        </p:nvSpPr>
        <p:spPr bwMode="auto">
          <a:xfrm>
            <a:off x="2699792" y="1340768"/>
            <a:ext cx="3888432" cy="864096"/>
          </a:xfrm>
          <a:prstGeom prst="rect">
            <a:avLst/>
          </a:prstGeom>
          <a:solidFill>
            <a:srgbClr val="C10202"/>
          </a:soli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brightRoom" dir="tl"/>
          </a:scene3d>
          <a:sp3d contourW="12700"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rgbClr val="C10202"/>
              </a:solidFill>
              <a:effectLst/>
              <a:latin typeface="华文细黑"/>
              <a:ea typeface="华文细黑"/>
              <a:cs typeface="华文细黑"/>
            </a:endParaRPr>
          </a:p>
        </p:txBody>
      </p:sp>
      <p:sp>
        <p:nvSpPr>
          <p:cNvPr id="28" name="Textfeld 24"/>
          <p:cNvSpPr txBox="1"/>
          <p:nvPr/>
        </p:nvSpPr>
        <p:spPr>
          <a:xfrm>
            <a:off x="2879812" y="1383705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华文细黑"/>
                <a:ea typeface="华文细黑"/>
                <a:cs typeface="华文细黑"/>
              </a:rPr>
              <a:t>阶段</a:t>
            </a:r>
            <a:r>
              <a:rPr lang="de-DE" sz="1600" b="1" dirty="0" smtClean="0">
                <a:solidFill>
                  <a:schemeClr val="bg1"/>
                </a:solidFill>
                <a:latin typeface="华文细黑"/>
                <a:ea typeface="华文细黑"/>
                <a:cs typeface="华文细黑"/>
              </a:rPr>
              <a:t> II</a:t>
            </a:r>
          </a:p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华文细黑"/>
                <a:ea typeface="华文细黑"/>
                <a:cs typeface="华文细黑"/>
              </a:rPr>
              <a:t>培训与认证</a:t>
            </a:r>
            <a:endParaRPr lang="de-DE" sz="1600" dirty="0">
              <a:solidFill>
                <a:schemeClr val="bg1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29" name="Rechteck 23"/>
          <p:cNvSpPr/>
          <p:nvPr/>
        </p:nvSpPr>
        <p:spPr>
          <a:xfrm>
            <a:off x="4716016" y="2348880"/>
            <a:ext cx="1872605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1100" b="1" dirty="0" smtClean="0">
                <a:latin typeface="华文细黑"/>
                <a:ea typeface="华文细黑"/>
                <a:cs typeface="华文细黑"/>
              </a:rPr>
              <a:t>第</a:t>
            </a:r>
            <a:r>
              <a:rPr lang="de-DE" sz="1100" b="1" dirty="0" smtClean="0">
                <a:latin typeface="华文细黑"/>
                <a:ea typeface="华文细黑"/>
                <a:cs typeface="华文细黑"/>
              </a:rPr>
              <a:t> 2 </a:t>
            </a:r>
            <a:r>
              <a:rPr lang="zh-CN" altLang="en-US" sz="1100" b="1" dirty="0" smtClean="0">
                <a:latin typeface="华文细黑"/>
                <a:ea typeface="华文细黑"/>
                <a:cs typeface="华文细黑"/>
              </a:rPr>
              <a:t>部分</a:t>
            </a:r>
            <a:r>
              <a:rPr lang="de-DE" sz="1100" b="1" dirty="0" smtClean="0">
                <a:latin typeface="华文细黑"/>
                <a:ea typeface="华文细黑"/>
                <a:cs typeface="华文细黑"/>
              </a:rPr>
              <a:t> – </a:t>
            </a:r>
            <a:r>
              <a:rPr lang="zh-CN" altLang="en-US" sz="1100" b="1" dirty="0" smtClean="0">
                <a:latin typeface="华文细黑"/>
                <a:ea typeface="华文细黑"/>
                <a:cs typeface="华文细黑"/>
              </a:rPr>
              <a:t>主题</a:t>
            </a:r>
            <a:endParaRPr lang="de-DE" sz="1100" b="1" dirty="0" smtClean="0">
              <a:latin typeface="华文细黑"/>
              <a:ea typeface="华文细黑"/>
              <a:cs typeface="华文细黑"/>
            </a:endParaRPr>
          </a:p>
          <a:p>
            <a:pPr marL="90488" indent="-90488"/>
            <a:endParaRPr lang="de-DE" sz="1100" dirty="0" smtClean="0">
              <a:latin typeface="华文细黑"/>
              <a:ea typeface="华文细黑"/>
              <a:cs typeface="华文细黑"/>
            </a:endParaRPr>
          </a:p>
          <a:p>
            <a:pPr marL="90488" indent="-90488">
              <a:buFont typeface="Arial" pitchFamily="34" charset="0"/>
              <a:buChar char="•"/>
            </a:pPr>
            <a:r>
              <a:rPr lang="zh-CN" altLang="en-US" sz="1100" dirty="0" smtClean="0">
                <a:latin typeface="华文细黑"/>
                <a:ea typeface="华文细黑"/>
                <a:cs typeface="华文细黑"/>
              </a:rPr>
              <a:t>辅导：观察老师真实授课情况，并提出改进意见</a:t>
            </a:r>
            <a:endParaRPr lang="en-US" altLang="zh-CN" sz="1100" dirty="0" smtClean="0">
              <a:latin typeface="华文细黑"/>
              <a:ea typeface="华文细黑"/>
              <a:cs typeface="华文细黑"/>
            </a:endParaRPr>
          </a:p>
          <a:p>
            <a:pPr marL="90488" indent="-90488">
              <a:buFont typeface="Arial" pitchFamily="34" charset="0"/>
              <a:buChar char="•"/>
            </a:pPr>
            <a:endParaRPr lang="en-US" altLang="zh-CN" sz="1100" dirty="0" smtClean="0">
              <a:latin typeface="华文细黑"/>
              <a:ea typeface="华文细黑"/>
              <a:cs typeface="华文细黑"/>
            </a:endParaRPr>
          </a:p>
          <a:p>
            <a:pPr marL="90488" indent="-90488">
              <a:buFont typeface="Arial" pitchFamily="34" charset="0"/>
              <a:buChar char="•"/>
            </a:pPr>
            <a:r>
              <a:rPr lang="zh-CN" altLang="en-US" sz="1100" dirty="0" smtClean="0">
                <a:latin typeface="华文细黑"/>
                <a:ea typeface="华文细黑"/>
                <a:cs typeface="华文细黑"/>
              </a:rPr>
              <a:t>结业考试</a:t>
            </a:r>
            <a:endParaRPr lang="de-DE" sz="1100" dirty="0" smtClean="0">
              <a:latin typeface="华文细黑"/>
              <a:ea typeface="华文细黑"/>
              <a:cs typeface="华文细黑"/>
            </a:endParaRPr>
          </a:p>
          <a:p>
            <a:endParaRPr lang="de-DE" sz="1100" dirty="0" smtClean="0">
              <a:latin typeface="华文细黑"/>
              <a:ea typeface="华文细黑"/>
              <a:cs typeface="华文细黑"/>
            </a:endParaRPr>
          </a:p>
          <a:p>
            <a:r>
              <a:rPr lang="zh-CN" altLang="en-US" sz="1100" b="1" dirty="0" smtClean="0">
                <a:latin typeface="华文细黑"/>
                <a:ea typeface="华文细黑"/>
                <a:cs typeface="华文细黑"/>
              </a:rPr>
              <a:t>时间</a:t>
            </a:r>
            <a:endParaRPr lang="de-DE" sz="1100" dirty="0" smtClean="0">
              <a:latin typeface="华文细黑"/>
              <a:ea typeface="华文细黑"/>
              <a:cs typeface="华文细黑"/>
            </a:endParaRPr>
          </a:p>
          <a:p>
            <a:pPr marL="90488" indent="-90488">
              <a:buFont typeface="Arial" pitchFamily="34" charset="0"/>
              <a:buChar char="•"/>
            </a:pPr>
            <a:r>
              <a:rPr lang="zh-CN" altLang="en-US" sz="1100" dirty="0" smtClean="0">
                <a:latin typeface="华文细黑"/>
                <a:ea typeface="华文细黑"/>
                <a:cs typeface="华文细黑"/>
              </a:rPr>
              <a:t>每所学校辅导 </a:t>
            </a:r>
            <a:r>
              <a:rPr lang="en-US" altLang="zh-CN" sz="1100" dirty="0" smtClean="0">
                <a:latin typeface="华文细黑"/>
                <a:ea typeface="华文细黑"/>
                <a:cs typeface="华文细黑"/>
              </a:rPr>
              <a:t>5 </a:t>
            </a:r>
            <a:r>
              <a:rPr lang="zh-CN" altLang="en-US" sz="1100" dirty="0" smtClean="0">
                <a:latin typeface="华文细黑"/>
                <a:ea typeface="华文细黑"/>
                <a:cs typeface="华文细黑"/>
              </a:rPr>
              <a:t>天</a:t>
            </a:r>
            <a:endParaRPr lang="de-DE" sz="1100" dirty="0" smtClean="0">
              <a:latin typeface="华文细黑"/>
              <a:ea typeface="华文细黑"/>
              <a:cs typeface="华文细黑"/>
            </a:endParaRPr>
          </a:p>
          <a:p>
            <a:pPr marL="90488" indent="-90488">
              <a:buFont typeface="Arial" pitchFamily="34" charset="0"/>
              <a:buChar char="•"/>
            </a:pPr>
            <a:r>
              <a:rPr lang="zh-CN" altLang="en-US" sz="1100" dirty="0" smtClean="0">
                <a:latin typeface="华文细黑"/>
                <a:ea typeface="华文细黑"/>
                <a:cs typeface="华文细黑"/>
              </a:rPr>
              <a:t>考试</a:t>
            </a:r>
            <a:r>
              <a:rPr lang="de-DE" sz="1100" dirty="0" smtClean="0">
                <a:latin typeface="华文细黑"/>
                <a:ea typeface="华文细黑"/>
                <a:cs typeface="华文细黑"/>
              </a:rPr>
              <a:t>1 </a:t>
            </a:r>
            <a:r>
              <a:rPr lang="zh-CN" altLang="en-US" sz="1100" dirty="0" smtClean="0">
                <a:latin typeface="华文细黑"/>
                <a:ea typeface="华文细黑"/>
                <a:cs typeface="华文细黑"/>
              </a:rPr>
              <a:t>周，含准备阶段</a:t>
            </a:r>
            <a:endParaRPr lang="en-US" sz="1000" dirty="0" smtClean="0">
              <a:latin typeface="华文细黑"/>
              <a:ea typeface="华文细黑"/>
              <a:cs typeface="华文细黑"/>
            </a:endParaRPr>
          </a:p>
          <a:p>
            <a:pPr marL="90488" indent="-90488">
              <a:buFont typeface="Arial" pitchFamily="34" charset="0"/>
              <a:buChar char="•"/>
            </a:pPr>
            <a:endParaRPr lang="de-DE" sz="1000" dirty="0" smtClean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30" name="Datumsplatzhalter 3"/>
          <p:cNvSpPr txBox="1">
            <a:spLocks/>
          </p:cNvSpPr>
          <p:nvPr/>
        </p:nvSpPr>
        <p:spPr bwMode="auto">
          <a:xfrm>
            <a:off x="6732240" y="6609159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F3B52-BE95-4DF6-94A8-672D90BD8F83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细黑"/>
                <a:ea typeface="华文细黑"/>
                <a:cs typeface="华文细黑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31.07.2013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细黑"/>
              <a:ea typeface="华文细黑"/>
              <a:cs typeface="华文细黑"/>
            </a:endParaRPr>
          </a:p>
        </p:txBody>
      </p:sp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6292095"/>
            <a:ext cx="1110979" cy="57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hteck 30"/>
          <p:cNvSpPr/>
          <p:nvPr/>
        </p:nvSpPr>
        <p:spPr>
          <a:xfrm>
            <a:off x="6300192" y="476672"/>
            <a:ext cx="72008" cy="432048"/>
          </a:xfrm>
          <a:prstGeom prst="rect">
            <a:avLst/>
          </a:prstGeom>
          <a:solidFill>
            <a:srgbClr val="AB08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90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中德职业教育能力中心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412776"/>
            <a:ext cx="3960441" cy="28621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791" y="3573016"/>
            <a:ext cx="3600400" cy="2414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1196752"/>
            <a:ext cx="33843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黑体"/>
                <a:ea typeface="华文黑体"/>
                <a:cs typeface="华文黑体"/>
              </a:rPr>
              <a:t>信息交流会</a:t>
            </a:r>
            <a:endParaRPr lang="en-US" altLang="zh-CN" sz="2400" dirty="0" smtClean="0">
              <a:latin typeface="华文黑体"/>
              <a:ea typeface="华文黑体"/>
              <a:cs typeface="华文黑体"/>
            </a:endParaRPr>
          </a:p>
          <a:p>
            <a:pPr marL="285750" indent="-285750">
              <a:buFont typeface="Wingdings" charset="2"/>
              <a:buChar char="§"/>
            </a:pPr>
            <a:endParaRPr lang="en-US" altLang="zh-CN" dirty="0">
              <a:latin typeface="华文细黑"/>
              <a:ea typeface="华文细黑"/>
              <a:cs typeface="华文细黑"/>
            </a:endParaRPr>
          </a:p>
          <a:p>
            <a:pPr marL="285750" indent="-285750">
              <a:buFont typeface="Wingdings" charset="2"/>
              <a:buChar char="§"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介绍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SGAVE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项目信息</a:t>
            </a:r>
            <a:endParaRPr lang="en-US" altLang="zh-CN" dirty="0" smtClean="0">
              <a:latin typeface="华文细黑"/>
              <a:ea typeface="华文细黑"/>
              <a:cs typeface="华文细黑"/>
            </a:endParaRPr>
          </a:p>
          <a:p>
            <a:pPr marL="285750" indent="-285750">
              <a:buFont typeface="Wingdings" charset="2"/>
              <a:buChar char="§"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新教学法学习体验</a:t>
            </a:r>
            <a:endParaRPr lang="en-US" altLang="zh-CN" dirty="0" smtClean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4797152"/>
            <a:ext cx="37048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传播者介绍经验</a:t>
            </a:r>
            <a:endParaRPr lang="en-US" altLang="zh-CN" dirty="0" smtClean="0">
              <a:latin typeface="华文细黑"/>
              <a:ea typeface="华文细黑"/>
              <a:cs typeface="华文细黑"/>
            </a:endParaRPr>
          </a:p>
          <a:p>
            <a:pPr marL="285750" indent="-285750">
              <a:buFont typeface="Wingdings" charset="2"/>
              <a:buChar char="§"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教师分组学习和展示</a:t>
            </a:r>
            <a:endParaRPr lang="en-US" altLang="zh-CN" dirty="0" smtClean="0">
              <a:latin typeface="华文细黑"/>
              <a:ea typeface="华文细黑"/>
              <a:cs typeface="华文细黑"/>
            </a:endParaRPr>
          </a:p>
          <a:p>
            <a:pPr marL="285750" indent="-285750">
              <a:buFont typeface="Wingdings" charset="2"/>
              <a:buChar char="§"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初步体验以行动为导向的教学法</a:t>
            </a:r>
            <a:endParaRPr lang="zh-CN" altLang="en-US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5796136" y="373296"/>
            <a:ext cx="3024336" cy="576064"/>
          </a:xfrm>
          <a:noFill/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zh-CN" altLang="en-US" sz="2700" dirty="0">
                <a:latin typeface="华文黑体"/>
                <a:ea typeface="华文黑体"/>
                <a:cs typeface="华文黑体"/>
              </a:rPr>
              <a:t>师资培训</a:t>
            </a:r>
          </a:p>
        </p:txBody>
      </p:sp>
      <p:sp>
        <p:nvSpPr>
          <p:cNvPr id="10" name="Rechteck 9"/>
          <p:cNvSpPr/>
          <p:nvPr/>
        </p:nvSpPr>
        <p:spPr>
          <a:xfrm>
            <a:off x="6300192" y="476672"/>
            <a:ext cx="72008" cy="432048"/>
          </a:xfrm>
          <a:prstGeom prst="rect">
            <a:avLst/>
          </a:prstGeom>
          <a:solidFill>
            <a:srgbClr val="AB08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23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Zeitungspapier.thmx</Template>
  <TotalTime>216</TotalTime>
  <Words>1296</Words>
  <Application>Microsoft Office PowerPoint</Application>
  <PresentationFormat>全屏显示(4:3)</PresentationFormat>
  <Paragraphs>314</Paragraphs>
  <Slides>17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NewsPrint</vt:lpstr>
      <vt:lpstr>中德职业教育汽车机电项目 Sino-German Automotive Vocational Education（SGAVE）</vt:lpstr>
      <vt:lpstr>目录</vt:lpstr>
      <vt:lpstr>SGAVE项目概况</vt:lpstr>
      <vt:lpstr>工作包简介</vt:lpstr>
      <vt:lpstr>幻灯片 5</vt:lpstr>
      <vt:lpstr>SGAVE工作包现状</vt:lpstr>
      <vt:lpstr>幻灯片 7</vt:lpstr>
      <vt:lpstr>师资培训</vt:lpstr>
      <vt:lpstr>师资培训</vt:lpstr>
      <vt:lpstr>师资培训</vt:lpstr>
      <vt:lpstr>再培训</vt:lpstr>
      <vt:lpstr>学习内容</vt:lpstr>
      <vt:lpstr>教学大纲</vt:lpstr>
      <vt:lpstr>技术培训</vt:lpstr>
      <vt:lpstr>中国培训</vt:lpstr>
      <vt:lpstr>能力中心职能  </vt:lpstr>
      <vt:lpstr>谢谢！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SGAVE工作总结 及能力中心定位</dc:title>
  <dc:creator>linyingying</dc:creator>
  <cp:lastModifiedBy>cz</cp:lastModifiedBy>
  <cp:revision>185</cp:revision>
  <dcterms:created xsi:type="dcterms:W3CDTF">2013-06-09T12:10:56Z</dcterms:created>
  <dcterms:modified xsi:type="dcterms:W3CDTF">2013-07-31T03:47:37Z</dcterms:modified>
</cp:coreProperties>
</file>