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 id="2147483649" r:id="rId3"/>
    <p:sldMasterId id="2147483650" r:id="rId4"/>
    <p:sldMasterId id="2147483651" r:id="rId5"/>
  </p:sldMasterIdLst>
  <p:notesMasterIdLst>
    <p:notesMasterId r:id="rId29"/>
  </p:notesMasterIdLst>
  <p:handoutMasterIdLst>
    <p:handoutMasterId r:id="rId30"/>
  </p:handoutMasterIdLst>
  <p:sldIdLst>
    <p:sldId id="256" r:id="rId6"/>
    <p:sldId id="329" r:id="rId7"/>
    <p:sldId id="354" r:id="rId8"/>
    <p:sldId id="355" r:id="rId9"/>
    <p:sldId id="362" r:id="rId10"/>
    <p:sldId id="336" r:id="rId11"/>
    <p:sldId id="356" r:id="rId12"/>
    <p:sldId id="264" r:id="rId13"/>
    <p:sldId id="265" r:id="rId14"/>
    <p:sldId id="268" r:id="rId15"/>
    <p:sldId id="337" r:id="rId16"/>
    <p:sldId id="266" r:id="rId17"/>
    <p:sldId id="344" r:id="rId18"/>
    <p:sldId id="346" r:id="rId19"/>
    <p:sldId id="342" r:id="rId20"/>
    <p:sldId id="350" r:id="rId21"/>
    <p:sldId id="345" r:id="rId22"/>
    <p:sldId id="343" r:id="rId23"/>
    <p:sldId id="353" r:id="rId24"/>
    <p:sldId id="357" r:id="rId25"/>
    <p:sldId id="358" r:id="rId26"/>
    <p:sldId id="359" r:id="rId27"/>
    <p:sldId id="309" r:id="rId28"/>
  </p:sldIdLst>
  <p:sldSz cx="9144000" cy="6858000" type="screen4x3"/>
  <p:notesSz cx="6858000" cy="9144000"/>
  <p:defaultTextStyle>
    <a:defPPr>
      <a:defRPr lang="zh-CN"/>
    </a:defPPr>
    <a:lvl1pPr algn="ctr" rtl="0" fontAlgn="base">
      <a:spcBef>
        <a:spcPct val="50000"/>
      </a:spcBef>
      <a:spcAft>
        <a:spcPct val="0"/>
      </a:spcAft>
      <a:defRPr sz="3200" kern="1200">
        <a:solidFill>
          <a:schemeClr val="bg2"/>
        </a:solidFill>
        <a:latin typeface="华文中宋" pitchFamily="2" charset="-122"/>
        <a:ea typeface="华文中宋" pitchFamily="2" charset="-122"/>
        <a:cs typeface="+mn-cs"/>
      </a:defRPr>
    </a:lvl1pPr>
    <a:lvl2pPr marL="457200" algn="ctr" rtl="0" fontAlgn="base">
      <a:spcBef>
        <a:spcPct val="50000"/>
      </a:spcBef>
      <a:spcAft>
        <a:spcPct val="0"/>
      </a:spcAft>
      <a:defRPr sz="3200" kern="1200">
        <a:solidFill>
          <a:schemeClr val="bg2"/>
        </a:solidFill>
        <a:latin typeface="华文中宋" pitchFamily="2" charset="-122"/>
        <a:ea typeface="华文中宋" pitchFamily="2" charset="-122"/>
        <a:cs typeface="+mn-cs"/>
      </a:defRPr>
    </a:lvl2pPr>
    <a:lvl3pPr marL="914400" algn="ctr" rtl="0" fontAlgn="base">
      <a:spcBef>
        <a:spcPct val="50000"/>
      </a:spcBef>
      <a:spcAft>
        <a:spcPct val="0"/>
      </a:spcAft>
      <a:defRPr sz="3200" kern="1200">
        <a:solidFill>
          <a:schemeClr val="bg2"/>
        </a:solidFill>
        <a:latin typeface="华文中宋" pitchFamily="2" charset="-122"/>
        <a:ea typeface="华文中宋" pitchFamily="2" charset="-122"/>
        <a:cs typeface="+mn-cs"/>
      </a:defRPr>
    </a:lvl3pPr>
    <a:lvl4pPr marL="1371600" algn="ctr" rtl="0" fontAlgn="base">
      <a:spcBef>
        <a:spcPct val="50000"/>
      </a:spcBef>
      <a:spcAft>
        <a:spcPct val="0"/>
      </a:spcAft>
      <a:defRPr sz="3200" kern="1200">
        <a:solidFill>
          <a:schemeClr val="bg2"/>
        </a:solidFill>
        <a:latin typeface="华文中宋" pitchFamily="2" charset="-122"/>
        <a:ea typeface="华文中宋" pitchFamily="2" charset="-122"/>
        <a:cs typeface="+mn-cs"/>
      </a:defRPr>
    </a:lvl4pPr>
    <a:lvl5pPr marL="1828800" algn="ctr" rtl="0" fontAlgn="base">
      <a:spcBef>
        <a:spcPct val="50000"/>
      </a:spcBef>
      <a:spcAft>
        <a:spcPct val="0"/>
      </a:spcAft>
      <a:defRPr sz="3200" kern="1200">
        <a:solidFill>
          <a:schemeClr val="bg2"/>
        </a:solidFill>
        <a:latin typeface="华文中宋" pitchFamily="2" charset="-122"/>
        <a:ea typeface="华文中宋" pitchFamily="2" charset="-122"/>
        <a:cs typeface="+mn-cs"/>
      </a:defRPr>
    </a:lvl5pPr>
    <a:lvl6pPr marL="2286000" algn="l" defTabSz="914400" rtl="0" eaLnBrk="1" latinLnBrk="0" hangingPunct="1">
      <a:defRPr sz="3200" kern="1200">
        <a:solidFill>
          <a:schemeClr val="bg2"/>
        </a:solidFill>
        <a:latin typeface="华文中宋" pitchFamily="2" charset="-122"/>
        <a:ea typeface="华文中宋" pitchFamily="2" charset="-122"/>
        <a:cs typeface="+mn-cs"/>
      </a:defRPr>
    </a:lvl6pPr>
    <a:lvl7pPr marL="2743200" algn="l" defTabSz="914400" rtl="0" eaLnBrk="1" latinLnBrk="0" hangingPunct="1">
      <a:defRPr sz="3200" kern="1200">
        <a:solidFill>
          <a:schemeClr val="bg2"/>
        </a:solidFill>
        <a:latin typeface="华文中宋" pitchFamily="2" charset="-122"/>
        <a:ea typeface="华文中宋" pitchFamily="2" charset="-122"/>
        <a:cs typeface="+mn-cs"/>
      </a:defRPr>
    </a:lvl7pPr>
    <a:lvl8pPr marL="3200400" algn="l" defTabSz="914400" rtl="0" eaLnBrk="1" latinLnBrk="0" hangingPunct="1">
      <a:defRPr sz="3200" kern="1200">
        <a:solidFill>
          <a:schemeClr val="bg2"/>
        </a:solidFill>
        <a:latin typeface="华文中宋" pitchFamily="2" charset="-122"/>
        <a:ea typeface="华文中宋" pitchFamily="2" charset="-122"/>
        <a:cs typeface="+mn-cs"/>
      </a:defRPr>
    </a:lvl8pPr>
    <a:lvl9pPr marL="3657600" algn="l" defTabSz="914400" rtl="0" eaLnBrk="1" latinLnBrk="0" hangingPunct="1">
      <a:defRPr sz="3200" kern="1200">
        <a:solidFill>
          <a:schemeClr val="bg2"/>
        </a:solidFill>
        <a:latin typeface="华文中宋" pitchFamily="2" charset="-122"/>
        <a:ea typeface="华文中宋"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a:srgbClr val="00FFCC"/>
    <a:srgbClr val="33CCFF"/>
    <a:srgbClr val="9999FF"/>
    <a:srgbClr val="6699FF"/>
    <a:srgbClr val="3399FF"/>
    <a:srgbClr val="FF6600"/>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346" autoAdjust="0"/>
    <p:restoredTop sz="95073" autoAdjust="0"/>
  </p:normalViewPr>
  <p:slideViewPr>
    <p:cSldViewPr snapToGrid="0">
      <p:cViewPr>
        <p:scale>
          <a:sx n="66" d="100"/>
          <a:sy n="66" d="100"/>
        </p:scale>
        <p:origin x="-1494" y="-5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55" d="100"/>
          <a:sy n="55" d="100"/>
        </p:scale>
        <p:origin x="-2292" y="-84"/>
      </p:cViewPr>
      <p:guideLst>
        <p:guide orient="horz" pos="2880"/>
        <p:guide pos="2160"/>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450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450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450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solidFill>
                  <a:schemeClr val="tx1"/>
                </a:solidFill>
                <a:latin typeface="Arial" pitchFamily="34" charset="0"/>
                <a:ea typeface="宋体" pitchFamily="2" charset="-122"/>
              </a:defRPr>
            </a:lvl1pPr>
          </a:lstStyle>
          <a:p>
            <a:pPr>
              <a:defRPr/>
            </a:pPr>
            <a:fld id="{9D9530A2-ED72-448B-AC65-4CC701476EA7}" type="slidenum">
              <a:rPr lang="en-US" altLang="zh-CN"/>
              <a:pPr>
                <a:defRPr/>
              </a:pPr>
              <a:t>‹#›</a:t>
            </a:fld>
            <a:endParaRPr lang="en-US" altLang="zh-CN"/>
          </a:p>
        </p:txBody>
      </p:sp>
    </p:spTree>
    <p:extLst>
      <p:ext uri="{BB962C8B-B14F-4D97-AF65-F5344CB8AC3E}">
        <p14:creationId xmlns:p14="http://schemas.microsoft.com/office/powerpoint/2010/main" val="20769539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440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307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440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solidFill>
                  <a:schemeClr val="tx1"/>
                </a:solidFill>
                <a:latin typeface="Arial" pitchFamily="34" charset="0"/>
                <a:ea typeface="宋体" pitchFamily="2" charset="-122"/>
              </a:defRPr>
            </a:lvl1pPr>
          </a:lstStyle>
          <a:p>
            <a:pPr>
              <a:defRPr/>
            </a:pPr>
            <a:endParaRPr lang="en-US" altLang="zh-CN"/>
          </a:p>
        </p:txBody>
      </p:sp>
      <p:sp>
        <p:nvSpPr>
          <p:cNvPr id="440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solidFill>
                  <a:schemeClr val="tx1"/>
                </a:solidFill>
                <a:latin typeface="Arial" pitchFamily="34" charset="0"/>
                <a:ea typeface="宋体" pitchFamily="2" charset="-122"/>
              </a:defRPr>
            </a:lvl1pPr>
          </a:lstStyle>
          <a:p>
            <a:pPr>
              <a:defRPr/>
            </a:pPr>
            <a:fld id="{B0280081-710F-411C-A50B-A69C92A0126E}" type="slidenum">
              <a:rPr lang="en-US" altLang="zh-CN"/>
              <a:pPr>
                <a:defRPr/>
              </a:pPr>
              <a:t>‹#›</a:t>
            </a:fld>
            <a:endParaRPr lang="en-US" altLang="zh-CN"/>
          </a:p>
        </p:txBody>
      </p:sp>
    </p:spTree>
    <p:extLst>
      <p:ext uri="{BB962C8B-B14F-4D97-AF65-F5344CB8AC3E}">
        <p14:creationId xmlns:p14="http://schemas.microsoft.com/office/powerpoint/2010/main" val="1447134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83A37C44-530E-4627-8515-DD7F382A52BD}" type="slidenum">
              <a:rPr lang="en-US" altLang="zh-CN" sz="1200" smtClean="0">
                <a:solidFill>
                  <a:schemeClr val="tx1"/>
                </a:solidFill>
                <a:latin typeface="Arial" pitchFamily="34" charset="0"/>
                <a:ea typeface="宋体" pitchFamily="2" charset="-122"/>
              </a:rPr>
              <a:pPr eaLnBrk="1" hangingPunct="1"/>
              <a:t>1</a:t>
            </a:fld>
            <a:endParaRPr lang="en-US" altLang="zh-CN" sz="1200" smtClean="0">
              <a:solidFill>
                <a:schemeClr val="tx1"/>
              </a:solidFill>
              <a:latin typeface="Arial" pitchFamily="34" charset="0"/>
              <a:ea typeface="宋体" pitchFamily="2" charset="-122"/>
            </a:endParaRPr>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zh-CN" b="1" smtClean="0">
                <a:solidFill>
                  <a:schemeClr val="accent2"/>
                </a:solidFill>
                <a:latin typeface="楷体_GB2312" pitchFamily="49" charset="-122"/>
                <a:ea typeface="楷体_GB2312" pitchFamily="49" charset="-122"/>
              </a:rPr>
              <a:t> </a:t>
            </a:r>
            <a:r>
              <a:rPr lang="zh-CN" altLang="en-US" b="1" smtClean="0">
                <a:solidFill>
                  <a:schemeClr val="accent2"/>
                </a:solidFill>
                <a:latin typeface="楷体_GB2312" pitchFamily="49" charset="-122"/>
                <a:ea typeface="楷体_GB2312" pitchFamily="49" charset="-122"/>
              </a:rPr>
              <a:t>将报关员、单证员、助理物流师、助理电子商务师、助理连锁经营管理师、营销师、会计从业资格证等十多种相关的职业资格认证标准与培训体系嵌进报关与国际货运代理、国际经济与贸易、物流管理、电子商务、连锁经营管理、市场营销、会计和财务管理等专业的人才培养方案和相应的课程体系中。</a:t>
            </a:r>
            <a:endParaRPr lang="zh-CN" altLang="en-US" smtClean="0"/>
          </a:p>
        </p:txBody>
      </p:sp>
      <p:sp>
        <p:nvSpPr>
          <p:cNvPr id="4096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74A2B086-03D4-4A53-BFBC-B6952BD022C6}" type="slidenum">
              <a:rPr lang="en-US" altLang="zh-CN" sz="1200" smtClean="0">
                <a:solidFill>
                  <a:schemeClr val="tx1"/>
                </a:solidFill>
                <a:latin typeface="Arial" pitchFamily="34" charset="0"/>
                <a:ea typeface="宋体" pitchFamily="2" charset="-122"/>
              </a:rPr>
              <a:pPr eaLnBrk="1" hangingPunct="1"/>
              <a:t>11</a:t>
            </a:fld>
            <a:endParaRPr lang="en-US" altLang="zh-CN" sz="1200" smtClean="0">
              <a:solidFill>
                <a:schemeClr val="tx1"/>
              </a:solidFill>
              <a:latin typeface="Arial" pitchFamily="34" charset="0"/>
              <a:ea typeface="宋体"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70FBE290-B385-4756-969D-3B03AE4A9D81}" type="slidenum">
              <a:rPr lang="en-US" altLang="zh-CN" sz="1200" smtClean="0">
                <a:solidFill>
                  <a:schemeClr val="tx1"/>
                </a:solidFill>
                <a:latin typeface="Arial" pitchFamily="34" charset="0"/>
                <a:ea typeface="宋体" pitchFamily="2" charset="-122"/>
              </a:rPr>
              <a:pPr eaLnBrk="1" hangingPunct="1"/>
              <a:t>12</a:t>
            </a:fld>
            <a:endParaRPr lang="en-US" altLang="zh-CN" sz="1200" smtClean="0">
              <a:solidFill>
                <a:schemeClr val="tx1"/>
              </a:solidFill>
              <a:latin typeface="Arial" pitchFamily="34" charset="0"/>
              <a:ea typeface="宋体" pitchFamily="2" charset="-122"/>
            </a:endParaRPr>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88C87254-F4E8-43FC-9338-E39656864152}" type="slidenum">
              <a:rPr lang="en-US" altLang="zh-CN" sz="1200" smtClean="0">
                <a:solidFill>
                  <a:schemeClr val="tx1"/>
                </a:solidFill>
                <a:latin typeface="Arial" pitchFamily="34" charset="0"/>
                <a:ea typeface="宋体" pitchFamily="2" charset="-122"/>
              </a:rPr>
              <a:pPr eaLnBrk="1" hangingPunct="1"/>
              <a:t>13</a:t>
            </a:fld>
            <a:endParaRPr lang="en-US" altLang="zh-CN" sz="1200" smtClean="0">
              <a:solidFill>
                <a:schemeClr val="tx1"/>
              </a:solidFill>
              <a:latin typeface="Arial" pitchFamily="34" charset="0"/>
              <a:ea typeface="宋体" pitchFamily="2" charset="-122"/>
            </a:endParaRPr>
          </a:p>
        </p:txBody>
      </p:sp>
      <p:sp>
        <p:nvSpPr>
          <p:cNvPr id="43011" name="Rectangle 2"/>
          <p:cNvSpPr>
            <a:spLocks noRo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C5D594A4-9041-487E-B55E-FFD6EA996BAE}" type="slidenum">
              <a:rPr lang="en-US" altLang="zh-CN" sz="1200" smtClean="0">
                <a:solidFill>
                  <a:schemeClr val="tx1"/>
                </a:solidFill>
                <a:latin typeface="Arial" pitchFamily="34" charset="0"/>
                <a:ea typeface="宋体" pitchFamily="2" charset="-122"/>
              </a:rPr>
              <a:pPr eaLnBrk="1" hangingPunct="1"/>
              <a:t>14</a:t>
            </a:fld>
            <a:endParaRPr lang="en-US" altLang="zh-CN" sz="1200" smtClean="0">
              <a:solidFill>
                <a:schemeClr val="tx1"/>
              </a:solidFill>
              <a:latin typeface="Arial" pitchFamily="34" charset="0"/>
              <a:ea typeface="宋体" pitchFamily="2" charset="-122"/>
            </a:endParaRPr>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t>三门思想政治理论课</a:t>
            </a:r>
          </a:p>
          <a:p>
            <a:pPr eaLnBrk="1" hangingPunct="1"/>
            <a:r>
              <a:rPr lang="zh-CN" altLang="en-US" smtClean="0"/>
              <a:t>两门职业基础课</a:t>
            </a:r>
          </a:p>
          <a:p>
            <a:pPr eaLnBrk="1" hangingPunct="1"/>
            <a:r>
              <a:rPr lang="zh-CN" altLang="en-US" smtClean="0"/>
              <a:t>一门行业文化课</a:t>
            </a:r>
          </a:p>
          <a:p>
            <a:pPr eaLnBrk="1" hangingPunct="1"/>
            <a:endParaRPr lang="zh-CN" altLang="zh-CN"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2EF20C57-1A97-4DDC-A78C-040C77F47591}" type="slidenum">
              <a:rPr lang="en-US" altLang="zh-CN" sz="1200" smtClean="0">
                <a:solidFill>
                  <a:schemeClr val="tx1"/>
                </a:solidFill>
                <a:latin typeface="Arial" pitchFamily="34" charset="0"/>
                <a:ea typeface="宋体" pitchFamily="2" charset="-122"/>
              </a:rPr>
              <a:pPr eaLnBrk="1" hangingPunct="1"/>
              <a:t>16</a:t>
            </a:fld>
            <a:endParaRPr lang="en-US" altLang="zh-CN" sz="1200" smtClean="0">
              <a:solidFill>
                <a:schemeClr val="tx1"/>
              </a:solidFill>
              <a:latin typeface="Arial" pitchFamily="34" charset="0"/>
              <a:ea typeface="宋体" pitchFamily="2" charset="-122"/>
            </a:endParaRPr>
          </a:p>
        </p:txBody>
      </p:sp>
      <p:sp>
        <p:nvSpPr>
          <p:cNvPr id="45059" name="Rectangle 2"/>
          <p:cNvSpPr>
            <a:spLocks noRot="1" noChangeArrowheads="1" noTextEdit="1"/>
          </p:cNvSpPr>
          <p:nvPr>
            <p:ph type="sldImg"/>
          </p:nvPr>
        </p:nvSpPr>
        <p:spPr>
          <a:ln/>
        </p:spPr>
      </p:sp>
      <p:sp>
        <p:nvSpPr>
          <p:cNvPr id="244739" name="Rectangle 3"/>
          <p:cNvSpPr>
            <a:spLocks noGrp="1" noChangeArrowheads="1"/>
          </p:cNvSpPr>
          <p:nvPr>
            <p:ph type="body" idx="1"/>
          </p:nvPr>
        </p:nvSpPr>
        <p:spPr/>
        <p:txBody>
          <a:bodyPr/>
          <a:lstStyle/>
          <a:p>
            <a:pPr eaLnBrk="1" hangingPunct="1">
              <a:lnSpc>
                <a:spcPct val="80000"/>
              </a:lnSpc>
              <a:buFont typeface="Wingdings" pitchFamily="2" charset="2"/>
              <a:buChar char="Ø"/>
              <a:defRPr/>
            </a:pPr>
            <a:r>
              <a:rPr lang="zh-CN" altLang="en-US" b="1" dirty="0" smtClean="0">
                <a:effectLst>
                  <a:outerShdw blurRad="38100" dist="38100" dir="2700000" algn="tl">
                    <a:srgbClr val="C0C0C0"/>
                  </a:outerShdw>
                </a:effectLst>
              </a:rPr>
              <a:t>塑造正确的职业价值观（灵魂）</a:t>
            </a:r>
          </a:p>
          <a:p>
            <a:pPr eaLnBrk="1" hangingPunct="1">
              <a:lnSpc>
                <a:spcPct val="80000"/>
              </a:lnSpc>
              <a:buFont typeface="Wingdings" pitchFamily="2" charset="2"/>
              <a:buChar char="Ø"/>
              <a:defRPr/>
            </a:pPr>
            <a:r>
              <a:rPr lang="zh-CN" altLang="en-US" b="1" dirty="0" smtClean="0">
                <a:effectLst>
                  <a:outerShdw blurRad="38100" dist="38100" dir="2700000" algn="tl">
                    <a:srgbClr val="C0C0C0"/>
                  </a:outerShdw>
                </a:effectLst>
              </a:rPr>
              <a:t>培育职业人文素养（核心）</a:t>
            </a:r>
          </a:p>
          <a:p>
            <a:pPr eaLnBrk="1" hangingPunct="1">
              <a:lnSpc>
                <a:spcPct val="80000"/>
              </a:lnSpc>
              <a:buFont typeface="Wingdings" pitchFamily="2" charset="2"/>
              <a:buChar char="Ø"/>
              <a:defRPr/>
            </a:pPr>
            <a:r>
              <a:rPr lang="zh-CN" altLang="en-US" b="1" dirty="0" smtClean="0">
                <a:effectLst>
                  <a:outerShdw blurRad="38100" dist="38100" dir="2700000" algn="tl">
                    <a:srgbClr val="C0C0C0"/>
                  </a:outerShdw>
                </a:effectLst>
              </a:rPr>
              <a:t>培养教师文化反思能力（关键） </a:t>
            </a:r>
          </a:p>
          <a:p>
            <a:pPr eaLnBrk="1" hangingPunct="1">
              <a:lnSpc>
                <a:spcPct val="80000"/>
              </a:lnSpc>
              <a:buFont typeface="Wingdings" pitchFamily="2" charset="2"/>
              <a:buChar char="Ø"/>
              <a:defRPr/>
            </a:pPr>
            <a:r>
              <a:rPr lang="zh-CN" altLang="en-US" b="1" dirty="0" smtClean="0">
                <a:effectLst>
                  <a:outerShdw blurRad="38100" dist="38100" dir="2700000" algn="tl">
                    <a:srgbClr val="C0C0C0"/>
                  </a:outerShdw>
                </a:effectLst>
              </a:rPr>
              <a:t>培养教师学习共同体建设能力</a:t>
            </a:r>
            <a:r>
              <a:rPr lang="zh-CN" altLang="en-US" b="1" dirty="0" smtClean="0"/>
              <a:t>（保证）</a:t>
            </a:r>
            <a:r>
              <a:rPr lang="zh-CN" altLang="en-US" dirty="0" smtClean="0"/>
              <a:t> </a:t>
            </a:r>
          </a:p>
          <a:p>
            <a:pPr eaLnBrk="1" hangingPunct="1">
              <a:defRPr/>
            </a:pPr>
            <a:endParaRPr lang="zh-CN" altLang="zh-CN"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17780FA0-5769-4F73-AB6F-4EEA6D8B512F}" type="slidenum">
              <a:rPr lang="en-US" altLang="zh-CN" sz="1200" smtClean="0">
                <a:solidFill>
                  <a:schemeClr val="tx1"/>
                </a:solidFill>
                <a:latin typeface="Arial" pitchFamily="34" charset="0"/>
                <a:ea typeface="宋体" pitchFamily="2" charset="-122"/>
              </a:rPr>
              <a:pPr eaLnBrk="1" hangingPunct="1"/>
              <a:t>17</a:t>
            </a:fld>
            <a:endParaRPr lang="en-US" altLang="zh-CN" sz="1200" smtClean="0">
              <a:solidFill>
                <a:schemeClr val="tx1"/>
              </a:solidFill>
              <a:latin typeface="Arial" pitchFamily="34" charset="0"/>
              <a:ea typeface="宋体" pitchFamily="2" charset="-122"/>
            </a:endParaRPr>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itchFamily="2" charset="2"/>
              <a:buNone/>
            </a:pPr>
            <a:endParaRPr lang="en-US" altLang="zh-CN" smtClean="0">
              <a:solidFill>
                <a:srgbClr val="4D4D4D"/>
              </a:solidFill>
              <a:latin typeface="黑体" pitchFamily="49" charset="-122"/>
              <a:ea typeface="黑体" pitchFamily="49" charset="-122"/>
            </a:endParaRPr>
          </a:p>
          <a:p>
            <a:pPr eaLnBrk="1" hangingPunct="1">
              <a:buFont typeface="Wingdings" pitchFamily="2" charset="2"/>
              <a:buChar char="p"/>
            </a:pPr>
            <a:r>
              <a:rPr lang="zh-CN" altLang="en-US" smtClean="0">
                <a:solidFill>
                  <a:srgbClr val="4D4D4D"/>
                </a:solidFill>
                <a:latin typeface="黑体" pitchFamily="49" charset="-122"/>
                <a:ea typeface="黑体" pitchFamily="49" charset="-122"/>
              </a:rPr>
              <a:t>　开发了知晓、理解、情感和行动四步教学法</a:t>
            </a:r>
          </a:p>
          <a:p>
            <a:pPr eaLnBrk="1" hangingPunct="1">
              <a:buFont typeface="Wingdings" pitchFamily="2" charset="2"/>
              <a:buChar char="p"/>
            </a:pPr>
            <a:r>
              <a:rPr lang="zh-CN" altLang="en-US" smtClean="0">
                <a:solidFill>
                  <a:srgbClr val="4D4D4D"/>
                </a:solidFill>
                <a:latin typeface="黑体" pitchFamily="49" charset="-122"/>
                <a:ea typeface="黑体" pitchFamily="49" charset="-122"/>
              </a:rPr>
              <a:t>  构建专题研讨、企业家讲坛、拓展训练、情境体验、职业实践为内容的教学体系</a:t>
            </a:r>
            <a:r>
              <a:rPr lang="zh-CN" altLang="en-US" smtClean="0"/>
              <a:t> </a:t>
            </a:r>
            <a:endParaRPr lang="zh-CN" altLang="en-US" smtClean="0">
              <a:solidFill>
                <a:srgbClr val="4D4D4D"/>
              </a:solidFill>
              <a:latin typeface="黑体" pitchFamily="49" charset="-122"/>
              <a:ea typeface="黑体" pitchFamily="49" charset="-122"/>
            </a:endParaRPr>
          </a:p>
          <a:p>
            <a:pPr eaLnBrk="1" hangingPunct="1">
              <a:buFont typeface="Wingdings" pitchFamily="2" charset="2"/>
              <a:buChar char="p"/>
            </a:pPr>
            <a:r>
              <a:rPr lang="zh-CN" altLang="en-US" smtClean="0">
                <a:solidFill>
                  <a:srgbClr val="4D4D4D"/>
                </a:solidFill>
                <a:latin typeface="黑体" pitchFamily="49" charset="-122"/>
                <a:ea typeface="黑体" pitchFamily="49" charset="-122"/>
              </a:rPr>
              <a:t>　以技能大赛为抓手，全方位体验行业文化</a:t>
            </a:r>
          </a:p>
          <a:p>
            <a:pPr eaLnBrk="1" hangingPunct="1"/>
            <a:endParaRPr lang="zh-CN" altLang="zh-CN"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8F02E41D-8567-4275-99B1-45D3DA9AF5E5}" type="slidenum">
              <a:rPr lang="en-US" altLang="zh-CN" sz="1200" smtClean="0">
                <a:solidFill>
                  <a:schemeClr val="tx1"/>
                </a:solidFill>
                <a:latin typeface="Arial" pitchFamily="34" charset="0"/>
                <a:ea typeface="宋体" pitchFamily="2" charset="-122"/>
              </a:rPr>
              <a:pPr eaLnBrk="1" hangingPunct="1"/>
              <a:t>18</a:t>
            </a:fld>
            <a:endParaRPr lang="en-US" altLang="zh-CN" sz="1200" smtClean="0">
              <a:solidFill>
                <a:schemeClr val="tx1"/>
              </a:solidFill>
              <a:latin typeface="Arial" pitchFamily="34" charset="0"/>
              <a:ea typeface="宋体" pitchFamily="2" charset="-122"/>
            </a:endParaRPr>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1E266CF2-F3C4-4939-962D-5CADD887BB5B}" type="slidenum">
              <a:rPr lang="en-US" altLang="zh-CN" sz="1200" smtClean="0">
                <a:solidFill>
                  <a:schemeClr val="tx1"/>
                </a:solidFill>
                <a:latin typeface="Arial" pitchFamily="34" charset="0"/>
                <a:ea typeface="宋体" pitchFamily="2" charset="-122"/>
              </a:rPr>
              <a:pPr eaLnBrk="1" hangingPunct="1"/>
              <a:t>19</a:t>
            </a:fld>
            <a:endParaRPr lang="en-US" altLang="zh-CN" sz="1200" smtClean="0">
              <a:solidFill>
                <a:schemeClr val="tx1"/>
              </a:solidFill>
              <a:latin typeface="Arial" pitchFamily="34" charset="0"/>
              <a:ea typeface="宋体" pitchFamily="2" charset="-122"/>
            </a:endParaRPr>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40BF717F-ACF4-48EE-8BE4-BEDB1C0EB321}" type="slidenum">
              <a:rPr lang="en-US" altLang="zh-CN" sz="1200" smtClean="0">
                <a:solidFill>
                  <a:schemeClr val="tx1"/>
                </a:solidFill>
                <a:latin typeface="Arial" pitchFamily="34" charset="0"/>
                <a:ea typeface="宋体" pitchFamily="2" charset="-122"/>
              </a:rPr>
              <a:pPr eaLnBrk="1" hangingPunct="1"/>
              <a:t>2</a:t>
            </a:fld>
            <a:endParaRPr lang="en-US" altLang="zh-CN" sz="1200" smtClean="0">
              <a:solidFill>
                <a:schemeClr val="tx1"/>
              </a:solidFill>
              <a:latin typeface="Arial" pitchFamily="34" charset="0"/>
              <a:ea typeface="宋体" pitchFamily="2" charset="-122"/>
            </a:endParaRPr>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3E15D9A3-3237-4C90-AAB5-476087C706AC}" type="slidenum">
              <a:rPr lang="en-US" altLang="zh-CN" sz="1200" smtClean="0">
                <a:solidFill>
                  <a:schemeClr val="tx1"/>
                </a:solidFill>
                <a:latin typeface="Arial" pitchFamily="34" charset="0"/>
                <a:ea typeface="宋体" pitchFamily="2" charset="-122"/>
              </a:rPr>
              <a:pPr eaLnBrk="1" hangingPunct="1"/>
              <a:t>3</a:t>
            </a:fld>
            <a:endParaRPr lang="en-US" altLang="zh-CN" sz="1200" smtClean="0">
              <a:solidFill>
                <a:schemeClr val="tx1"/>
              </a:solidFill>
              <a:latin typeface="Arial" pitchFamily="34" charset="0"/>
              <a:ea typeface="宋体" pitchFamily="2" charset="-122"/>
            </a:endParaRPr>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1E10A8DB-6F11-4FAB-9199-0ADEC598D39D}" type="slidenum">
              <a:rPr lang="en-US" altLang="zh-CN" sz="1200" smtClean="0">
                <a:solidFill>
                  <a:schemeClr val="tx1"/>
                </a:solidFill>
                <a:latin typeface="Arial" pitchFamily="34" charset="0"/>
                <a:ea typeface="宋体" pitchFamily="2" charset="-122"/>
              </a:rPr>
              <a:pPr eaLnBrk="1" hangingPunct="1"/>
              <a:t>4</a:t>
            </a:fld>
            <a:endParaRPr lang="en-US" altLang="zh-CN" sz="1200" smtClean="0">
              <a:solidFill>
                <a:schemeClr val="tx1"/>
              </a:solidFill>
              <a:latin typeface="Arial" pitchFamily="34" charset="0"/>
              <a:ea typeface="宋体" pitchFamily="2" charset="-122"/>
            </a:endParaRP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ln/>
        </p:spPr>
      </p:sp>
      <p:sp>
        <p:nvSpPr>
          <p:cNvPr id="35843"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smtClean="0">
              <a:solidFill>
                <a:srgbClr val="FF0000"/>
              </a:solidFill>
            </a:endParaRPr>
          </a:p>
        </p:txBody>
      </p:sp>
      <p:sp>
        <p:nvSpPr>
          <p:cNvPr id="35844" name="灯片编号占位符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05609DF3-FB02-4936-9D4E-AF16AA0354D6}" type="slidenum">
              <a:rPr lang="en-US" altLang="zh-CN" sz="1200" smtClean="0">
                <a:solidFill>
                  <a:schemeClr val="tx1"/>
                </a:solidFill>
                <a:latin typeface="Arial" pitchFamily="34" charset="0"/>
                <a:ea typeface="宋体" pitchFamily="2" charset="-122"/>
              </a:rPr>
              <a:pPr eaLnBrk="1" hangingPunct="1"/>
              <a:t>5</a:t>
            </a:fld>
            <a:endParaRPr lang="en-US" altLang="zh-CN" sz="1200" smtClean="0">
              <a:solidFill>
                <a:schemeClr val="tx1"/>
              </a:solidFill>
              <a:latin typeface="Arial" pitchFamily="34" charset="0"/>
              <a:ea typeface="宋体"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4CCC800F-3EBF-47E0-A374-1170A999A6EC}" type="slidenum">
              <a:rPr lang="en-US" altLang="zh-CN" sz="1200" smtClean="0">
                <a:solidFill>
                  <a:schemeClr val="tx1"/>
                </a:solidFill>
                <a:latin typeface="Arial" pitchFamily="34" charset="0"/>
                <a:ea typeface="宋体" pitchFamily="2" charset="-122"/>
              </a:rPr>
              <a:pPr eaLnBrk="1" hangingPunct="1"/>
              <a:t>7</a:t>
            </a:fld>
            <a:endParaRPr lang="en-US" altLang="zh-CN" sz="1200" smtClean="0">
              <a:solidFill>
                <a:schemeClr val="tx1"/>
              </a:solidFill>
              <a:latin typeface="Arial" pitchFamily="34" charset="0"/>
              <a:ea typeface="宋体" pitchFamily="2" charset="-122"/>
            </a:endParaRPr>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t>明晰的建设思路是前提</a:t>
            </a:r>
          </a:p>
          <a:p>
            <a:pPr eaLnBrk="1" hangingPunct="1"/>
            <a:r>
              <a:rPr lang="zh-CN" altLang="en-US" smtClean="0"/>
              <a:t>细化的实施方案是基础</a:t>
            </a:r>
          </a:p>
          <a:p>
            <a:pPr eaLnBrk="1" hangingPunct="1"/>
            <a:r>
              <a:rPr lang="zh-CN" altLang="en-US" smtClean="0"/>
              <a:t>完整的课程体系是关键</a:t>
            </a:r>
          </a:p>
          <a:p>
            <a:pPr eaLnBrk="1" hangingPunct="1"/>
            <a:r>
              <a:rPr lang="zh-CN" altLang="en-US" smtClean="0"/>
              <a:t>优良的师资素养是保证</a:t>
            </a:r>
          </a:p>
          <a:p>
            <a:pPr eaLnBrk="1" hangingPunct="1"/>
            <a:r>
              <a:rPr lang="zh-CN" altLang="en-US" smtClean="0"/>
              <a:t>丰富的职业实践活动是抓手</a:t>
            </a:r>
          </a:p>
          <a:p>
            <a:pPr eaLnBrk="1" hangingPunct="1"/>
            <a:endParaRPr lang="zh-CN" altLang="zh-C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89C46107-B501-40EA-8D0F-11C86C23CAAF}" type="slidenum">
              <a:rPr lang="en-US" altLang="zh-CN" sz="1200" smtClean="0">
                <a:solidFill>
                  <a:schemeClr val="tx1"/>
                </a:solidFill>
                <a:latin typeface="Arial" pitchFamily="34" charset="0"/>
                <a:ea typeface="宋体" pitchFamily="2" charset="-122"/>
              </a:rPr>
              <a:pPr eaLnBrk="1" hangingPunct="1"/>
              <a:t>8</a:t>
            </a:fld>
            <a:endParaRPr lang="en-US" altLang="zh-CN" sz="1200" smtClean="0">
              <a:solidFill>
                <a:schemeClr val="tx1"/>
              </a:solidFill>
              <a:latin typeface="Arial" pitchFamily="34" charset="0"/>
              <a:ea typeface="宋体" pitchFamily="2" charset="-122"/>
            </a:endParaRPr>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t>依托行业办学校</a:t>
            </a:r>
          </a:p>
          <a:p>
            <a:pPr eaLnBrk="1" hangingPunct="1"/>
            <a:r>
              <a:rPr lang="zh-CN" altLang="en-US" smtClean="0"/>
              <a:t>依托市场设专业</a:t>
            </a:r>
          </a:p>
          <a:p>
            <a:pPr eaLnBrk="1" hangingPunct="1"/>
            <a:r>
              <a:rPr lang="zh-CN" altLang="en-US" smtClean="0"/>
              <a:t>依托岗位定方案</a:t>
            </a:r>
          </a:p>
          <a:p>
            <a:pPr eaLnBrk="1" hangingPunct="1"/>
            <a:r>
              <a:rPr lang="zh-CN" altLang="en-US" smtClean="0"/>
              <a:t>依托基地训技能 </a:t>
            </a:r>
          </a:p>
          <a:p>
            <a:pPr eaLnBrk="1" hangingPunct="1"/>
            <a:endParaRPr lang="zh-CN" altLang="zh-CN"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F1D08AE0-F6C4-4ACB-9607-4E86D017A825}" type="slidenum">
              <a:rPr lang="en-US" altLang="zh-CN" sz="1200" smtClean="0">
                <a:solidFill>
                  <a:schemeClr val="tx1"/>
                </a:solidFill>
                <a:latin typeface="Arial" pitchFamily="34" charset="0"/>
                <a:ea typeface="宋体" pitchFamily="2" charset="-122"/>
              </a:rPr>
              <a:pPr eaLnBrk="1" hangingPunct="1"/>
              <a:t>9</a:t>
            </a:fld>
            <a:endParaRPr lang="en-US" altLang="zh-CN" sz="1200" smtClean="0">
              <a:solidFill>
                <a:schemeClr val="tx1"/>
              </a:solidFill>
              <a:latin typeface="Arial" pitchFamily="34" charset="0"/>
              <a:ea typeface="宋体" pitchFamily="2" charset="-122"/>
            </a:endParaRPr>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t>基层起步：职业定位引导 </a:t>
            </a:r>
          </a:p>
          <a:p>
            <a:pPr eaLnBrk="1" hangingPunct="1"/>
            <a:r>
              <a:rPr lang="zh-CN" altLang="en-US" smtClean="0"/>
              <a:t>内涵修养：职业素养引导</a:t>
            </a:r>
          </a:p>
          <a:p>
            <a:pPr eaLnBrk="1" hangingPunct="1"/>
            <a:r>
              <a:rPr lang="zh-CN" altLang="en-US" smtClean="0"/>
              <a:t>崇尚实干：职业态度引导</a:t>
            </a:r>
          </a:p>
          <a:p>
            <a:pPr eaLnBrk="1" hangingPunct="1"/>
            <a:r>
              <a:rPr lang="zh-CN" altLang="en-US" smtClean="0"/>
              <a:t>协作发展：职业方法引导 </a:t>
            </a:r>
          </a:p>
          <a:p>
            <a:pPr eaLnBrk="1" hangingPunct="1"/>
            <a:endParaRPr lang="zh-CN" altLang="en-US" smtClean="0"/>
          </a:p>
          <a:p>
            <a:pPr eaLnBrk="1" hangingPunct="1"/>
            <a:endParaRPr lang="zh-CN" altLang="zh-CN"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fld id="{3050457C-AADF-4ADA-84AA-D0491BEE26C6}" type="slidenum">
              <a:rPr lang="en-US" altLang="zh-CN" sz="1200" smtClean="0">
                <a:solidFill>
                  <a:schemeClr val="tx1"/>
                </a:solidFill>
                <a:latin typeface="Arial" pitchFamily="34" charset="0"/>
                <a:ea typeface="宋体" pitchFamily="2" charset="-122"/>
              </a:rPr>
              <a:pPr eaLnBrk="1" hangingPunct="1"/>
              <a:t>10</a:t>
            </a:fld>
            <a:endParaRPr lang="en-US" altLang="zh-CN" sz="1200" smtClean="0">
              <a:solidFill>
                <a:schemeClr val="tx1"/>
              </a:solidFill>
              <a:latin typeface="Arial" pitchFamily="34" charset="0"/>
              <a:ea typeface="宋体" pitchFamily="2" charset="-122"/>
            </a:endParaRPr>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9295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0557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7419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4878755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989564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088358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83449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04743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97479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0774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64538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170688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81432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774551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37084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734690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133072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16942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180159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327547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078394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5579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712438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498046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6750596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089444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889269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4638"/>
            <a:ext cx="8229600" cy="585152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146556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440474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351510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2419928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999654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3188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1497807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373921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72653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9987913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7233040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24314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685687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4594401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9231308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1076989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26375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9428595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866869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1074805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702297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032530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501581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503226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89763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06896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7031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6392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4482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4.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5.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3" descr="二次评估底图样稿D-1.jp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校园风光"/>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605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图片 6" descr="二次评估底图样稿D-3.jpg"/>
          <p:cNvPicPr>
            <a:picLocks noChangeAspect="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图片 2" descr="二次评估底图样稿D-2.jpg"/>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7" descr="二次评估底图方案A-3"/>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4.xml"/><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4.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4.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6"/>
          <p:cNvSpPr>
            <a:spLocks noChangeArrowheads="1"/>
          </p:cNvSpPr>
          <p:nvPr/>
        </p:nvSpPr>
        <p:spPr bwMode="auto">
          <a:xfrm>
            <a:off x="0" y="3186113"/>
            <a:ext cx="9144000" cy="1189037"/>
          </a:xfrm>
          <a:prstGeom prst="rect">
            <a:avLst/>
          </a:prstGeom>
          <a:blipFill dpi="0" rotWithShape="1">
            <a:blip r:embed="rId3" cstate="print"/>
            <a:srcRect/>
            <a:tile tx="0" ty="0" sx="100000" sy="100000" flip="none" algn="tl"/>
          </a:blipFill>
          <a:ln w="9525">
            <a:noFill/>
            <a:miter lim="800000"/>
            <a:headEnd/>
            <a:tailEnd/>
          </a:ln>
        </p:spPr>
        <p:txBody>
          <a:bodyPr anchor="ctr">
            <a:spAutoFit/>
          </a:bodyPr>
          <a:lstStyle/>
          <a:p>
            <a:pPr algn="r">
              <a:spcBef>
                <a:spcPct val="0"/>
              </a:spcBef>
            </a:pPr>
            <a:r>
              <a:rPr lang="zh-CN" altLang="en-US" sz="4400" b="1" dirty="0">
                <a:solidFill>
                  <a:srgbClr val="333333"/>
                </a:solidFill>
                <a:effectLst>
                  <a:outerShdw blurRad="38100" dist="38100" dir="2700000" algn="tl">
                    <a:srgbClr val="C0C0C0"/>
                  </a:outerShdw>
                </a:effectLst>
                <a:latin typeface="Arial" pitchFamily="34" charset="0"/>
                <a:ea typeface="宋体" pitchFamily="2" charset="-122"/>
              </a:rPr>
              <a:t>行业文化对接专业文化的系统设计</a:t>
            </a:r>
          </a:p>
          <a:p>
            <a:pPr algn="r">
              <a:spcBef>
                <a:spcPct val="0"/>
              </a:spcBef>
            </a:pPr>
            <a:r>
              <a:rPr lang="en-US" altLang="zh-CN" sz="2800" b="1" dirty="0">
                <a:effectLst>
                  <a:outerShdw blurRad="38100" dist="38100" dir="2700000" algn="tl">
                    <a:srgbClr val="C0C0C0"/>
                  </a:outerShdw>
                </a:effectLst>
              </a:rPr>
              <a:t>——</a:t>
            </a:r>
            <a:r>
              <a:rPr lang="zh-CN" altLang="en-US" sz="2800" b="1" dirty="0">
                <a:effectLst>
                  <a:outerShdw blurRad="38100" dist="38100" dir="2700000" algn="tl">
                    <a:srgbClr val="C0C0C0"/>
                  </a:outerShdw>
                </a:effectLst>
              </a:rPr>
              <a:t>基于商贸类专业建设实践的思考  </a:t>
            </a:r>
          </a:p>
        </p:txBody>
      </p:sp>
      <p:sp>
        <p:nvSpPr>
          <p:cNvPr id="2053" name="Rectangle 5"/>
          <p:cNvSpPr>
            <a:spLocks noChangeArrowheads="1"/>
          </p:cNvSpPr>
          <p:nvPr/>
        </p:nvSpPr>
        <p:spPr bwMode="auto">
          <a:xfrm>
            <a:off x="5259388" y="5091113"/>
            <a:ext cx="1797050" cy="457200"/>
          </a:xfrm>
          <a:prstGeom prst="rect">
            <a:avLst/>
          </a:prstGeom>
          <a:noFill/>
          <a:ln w="9525">
            <a:noFill/>
            <a:miter lim="800000"/>
            <a:headEnd/>
            <a:tailEnd/>
          </a:ln>
          <a:effectLst>
            <a:prstShdw prst="shdw17" dist="17961" dir="2700000">
              <a:schemeClr val="accent1">
                <a:gamma/>
                <a:shade val="60000"/>
                <a:invGamma/>
                <a:alpha val="50000"/>
              </a:schemeClr>
            </a:prstShdw>
          </a:effectLst>
        </p:spPr>
        <p:txBody>
          <a:bodyPr wrap="none">
            <a:spAutoFit/>
          </a:bodyPr>
          <a:lstStyle/>
          <a:p>
            <a:pPr algn="l">
              <a:spcBef>
                <a:spcPct val="0"/>
              </a:spcBef>
            </a:pPr>
            <a:r>
              <a:rPr lang="zh-CN" altLang="en-US" sz="2400" b="1">
                <a:solidFill>
                  <a:srgbClr val="333333"/>
                </a:solidFill>
              </a:rPr>
              <a:t>安 宇  教 授</a:t>
            </a:r>
          </a:p>
        </p:txBody>
      </p:sp>
      <p:sp>
        <p:nvSpPr>
          <p:cNvPr id="6148" name="Rectangle 7"/>
          <p:cNvSpPr>
            <a:spLocks noChangeArrowheads="1"/>
          </p:cNvSpPr>
          <p:nvPr/>
        </p:nvSpPr>
        <p:spPr bwMode="auto">
          <a:xfrm>
            <a:off x="5308600" y="5926138"/>
            <a:ext cx="2314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p>
            <a:r>
              <a:rPr lang="en-US" altLang="zh-CN" sz="2000" b="1">
                <a:solidFill>
                  <a:srgbClr val="333333"/>
                </a:solidFill>
              </a:rPr>
              <a:t>2013-10-25  </a:t>
            </a:r>
            <a:r>
              <a:rPr lang="zh-CN" altLang="en-US" sz="2000" b="1">
                <a:solidFill>
                  <a:srgbClr val="333333"/>
                </a:solidFill>
              </a:rPr>
              <a:t>宁波</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201"/>
          <p:cNvGrpSpPr>
            <a:grpSpLocks/>
          </p:cNvGrpSpPr>
          <p:nvPr/>
        </p:nvGrpSpPr>
        <p:grpSpPr bwMode="auto">
          <a:xfrm>
            <a:off x="908050" y="2463800"/>
            <a:ext cx="7331075" cy="3835400"/>
            <a:chOff x="638" y="1432"/>
            <a:chExt cx="4618" cy="2416"/>
          </a:xfrm>
        </p:grpSpPr>
        <p:sp>
          <p:nvSpPr>
            <p:cNvPr id="16393" name="AutoShape 202" descr="浅色横线"/>
            <p:cNvSpPr>
              <a:spLocks noChangeArrowheads="1"/>
            </p:cNvSpPr>
            <p:nvPr/>
          </p:nvSpPr>
          <p:spPr bwMode="auto">
            <a:xfrm>
              <a:off x="2781" y="1432"/>
              <a:ext cx="2475" cy="2416"/>
            </a:xfrm>
            <a:prstGeom prst="foldedCorner">
              <a:avLst>
                <a:gd name="adj" fmla="val 12500"/>
              </a:avLst>
            </a:prstGeom>
            <a:pattFill prst="ltHorz">
              <a:fgClr>
                <a:schemeClr val="hlink">
                  <a:alpha val="52156"/>
                </a:schemeClr>
              </a:fgClr>
              <a:bgClr>
                <a:schemeClr val="bg1">
                  <a:alpha val="52156"/>
                </a:schemeClr>
              </a:bgClr>
            </a:pattFill>
            <a:ln w="38100">
              <a:solidFill>
                <a:schemeClr val="bg1"/>
              </a:solidFill>
              <a:round/>
              <a:headEnd/>
              <a:tailEnd/>
            </a:ln>
          </p:spPr>
          <p:txBody>
            <a:bodyPr anchor="ctr">
              <a:spAutoFit/>
            </a:bodyPr>
            <a:lstStyle/>
            <a:p>
              <a:endParaRPr lang="zh-CN" altLang="en-US"/>
            </a:p>
          </p:txBody>
        </p:sp>
        <p:sp>
          <p:nvSpPr>
            <p:cNvPr id="16394" name="AutoShape 203"/>
            <p:cNvSpPr>
              <a:spLocks noChangeArrowheads="1"/>
            </p:cNvSpPr>
            <p:nvPr/>
          </p:nvSpPr>
          <p:spPr bwMode="auto">
            <a:xfrm rot="5400000">
              <a:off x="2238" y="1988"/>
              <a:ext cx="2358" cy="1260"/>
            </a:xfrm>
            <a:prstGeom prst="triangle">
              <a:avLst>
                <a:gd name="adj" fmla="val 50000"/>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p>
              <a:endParaRPr lang="zh-CN" altLang="en-US"/>
            </a:p>
          </p:txBody>
        </p:sp>
        <p:sp>
          <p:nvSpPr>
            <p:cNvPr id="19660" name="AutoShape 204" descr="浅色横线"/>
            <p:cNvSpPr>
              <a:spLocks noChangeArrowheads="1"/>
            </p:cNvSpPr>
            <p:nvPr/>
          </p:nvSpPr>
          <p:spPr bwMode="auto">
            <a:xfrm rot="5400000">
              <a:off x="2095" y="1991"/>
              <a:ext cx="2294" cy="1261"/>
            </a:xfrm>
            <a:prstGeom prst="triangle">
              <a:avLst>
                <a:gd name="adj" fmla="val 50000"/>
              </a:avLst>
            </a:prstGeom>
            <a:pattFill prst="ltHorz">
              <a:fgClr>
                <a:schemeClr val="hlink"/>
              </a:fgClr>
              <a:bgClr>
                <a:schemeClr val="bg1"/>
              </a:bgClr>
            </a:pattFill>
            <a:ln w="38100" algn="ctr">
              <a:solidFill>
                <a:schemeClr val="bg1"/>
              </a:solidFill>
              <a:miter lim="800000"/>
              <a:headEnd/>
              <a:tailEnd/>
            </a:ln>
            <a:effectLst/>
          </p:spPr>
          <p:txBody>
            <a:bodyPr rot="10800000" vert="eaVert" anchor="ctr">
              <a:spAutoFit/>
            </a:bodyPr>
            <a:lstStyle/>
            <a:p>
              <a:pPr>
                <a:defRPr/>
              </a:pPr>
              <a:endParaRPr lang="en-US" altLang="zh-CN" sz="2800" b="1">
                <a:solidFill>
                  <a:srgbClr val="1C1C1C"/>
                </a:solidFill>
                <a:effectLst>
                  <a:outerShdw blurRad="38100" dist="38100" dir="2700000" algn="tl">
                    <a:srgbClr val="C0C0C0"/>
                  </a:outerShdw>
                </a:effectLst>
                <a:latin typeface="黑体" pitchFamily="2" charset="-122"/>
                <a:ea typeface="黑体" pitchFamily="2" charset="-122"/>
              </a:endParaRPr>
            </a:p>
            <a:p>
              <a:pPr>
                <a:defRPr/>
              </a:pPr>
              <a:endParaRPr lang="en-US" altLang="zh-CN" sz="2800" b="1">
                <a:solidFill>
                  <a:srgbClr val="1C1C1C"/>
                </a:solidFill>
                <a:effectLst>
                  <a:outerShdw blurRad="38100" dist="38100" dir="2700000" algn="tl">
                    <a:srgbClr val="C0C0C0"/>
                  </a:outerShdw>
                </a:effectLst>
                <a:latin typeface="黑体" pitchFamily="2" charset="-122"/>
                <a:ea typeface="黑体" pitchFamily="2" charset="-122"/>
              </a:endParaRPr>
            </a:p>
            <a:p>
              <a:pPr>
                <a:defRPr/>
              </a:pPr>
              <a:endParaRPr lang="en-US" altLang="zh-CN" sz="2800" b="1">
                <a:solidFill>
                  <a:srgbClr val="1C1C1C"/>
                </a:solidFill>
                <a:effectLst>
                  <a:outerShdw blurRad="38100" dist="38100" dir="2700000" algn="tl">
                    <a:srgbClr val="C0C0C0"/>
                  </a:outerShdw>
                </a:effectLst>
                <a:latin typeface="黑体" pitchFamily="2" charset="-122"/>
                <a:ea typeface="黑体" pitchFamily="2" charset="-122"/>
              </a:endParaRPr>
            </a:p>
          </p:txBody>
        </p:sp>
        <p:sp>
          <p:nvSpPr>
            <p:cNvPr id="16396" name="Rectangle 205" descr="浅色横线"/>
            <p:cNvSpPr>
              <a:spLocks noChangeArrowheads="1"/>
            </p:cNvSpPr>
            <p:nvPr/>
          </p:nvSpPr>
          <p:spPr bwMode="auto">
            <a:xfrm rot="5400000">
              <a:off x="1384" y="1678"/>
              <a:ext cx="370" cy="1861"/>
            </a:xfrm>
            <a:prstGeom prst="rect">
              <a:avLst/>
            </a:prstGeom>
            <a:pattFill prst="ltHorz">
              <a:fgClr>
                <a:schemeClr val="hlink">
                  <a:alpha val="50195"/>
                </a:schemeClr>
              </a:fgClr>
              <a:bgClr>
                <a:schemeClr val="bg1">
                  <a:alpha val="50195"/>
                </a:schemeClr>
              </a:bgClr>
            </a:pattFill>
            <a:ln w="38100" algn="ctr">
              <a:solidFill>
                <a:schemeClr val="bg1"/>
              </a:solidFill>
              <a:miter lim="800000"/>
              <a:headEnd/>
              <a:tailEnd/>
            </a:ln>
          </p:spPr>
          <p:txBody>
            <a:bodyPr rot="10800000" vert="eaVert" anchor="ctr">
              <a:spAutoFit/>
            </a:bodyPr>
            <a:lstStyle/>
            <a:p>
              <a:pPr algn="r"/>
              <a:r>
                <a:rPr lang="zh-CN" altLang="en-US" sz="2400">
                  <a:solidFill>
                    <a:srgbClr val="000066"/>
                  </a:solidFill>
                </a:rPr>
                <a:t>   </a:t>
              </a:r>
            </a:p>
          </p:txBody>
        </p:sp>
        <p:sp>
          <p:nvSpPr>
            <p:cNvPr id="19662" name="Rectangle 206"/>
            <p:cNvSpPr>
              <a:spLocks noChangeArrowheads="1"/>
            </p:cNvSpPr>
            <p:nvPr/>
          </p:nvSpPr>
          <p:spPr bwMode="auto">
            <a:xfrm>
              <a:off x="3950" y="1683"/>
              <a:ext cx="1268" cy="1714"/>
            </a:xfrm>
            <a:prstGeom prst="rect">
              <a:avLst/>
            </a:prstGeom>
            <a:noFill/>
            <a:ln w="9525" algn="ctr">
              <a:noFill/>
              <a:miter lim="800000"/>
              <a:headEnd/>
              <a:tailEnd/>
            </a:ln>
            <a:effectLst/>
          </p:spPr>
          <p:txBody>
            <a:bodyPr wrap="none">
              <a:spAutoFit/>
            </a:bodyPr>
            <a:lstStyle/>
            <a:p>
              <a:pPr algn="r">
                <a:lnSpc>
                  <a:spcPct val="180000"/>
                </a:lnSpc>
                <a:spcBef>
                  <a:spcPct val="0"/>
                </a:spcBef>
                <a:defRPr/>
              </a:pPr>
              <a:r>
                <a:rPr lang="zh-CN" altLang="en-US" sz="2400" b="1">
                  <a:solidFill>
                    <a:schemeClr val="tx1"/>
                  </a:solidFill>
                </a:rPr>
                <a:t>学历</a:t>
              </a:r>
              <a:r>
                <a:rPr lang="zh-CN" altLang="en-US" sz="2400" b="1">
                  <a:solidFill>
                    <a:srgbClr val="FF0000"/>
                  </a:solidFill>
                </a:rPr>
                <a:t>教育体系</a:t>
              </a:r>
              <a:endParaRPr lang="zh-CN" altLang="en-US" sz="2400" b="1">
                <a:solidFill>
                  <a:srgbClr val="FF0000"/>
                </a:solidFill>
                <a:effectLst>
                  <a:outerShdw blurRad="38100" dist="38100" dir="2700000" algn="tl">
                    <a:srgbClr val="C0C0C0"/>
                  </a:outerShdw>
                </a:effectLst>
              </a:endParaRPr>
            </a:p>
            <a:p>
              <a:pPr algn="r">
                <a:lnSpc>
                  <a:spcPct val="180000"/>
                </a:lnSpc>
                <a:spcBef>
                  <a:spcPct val="0"/>
                </a:spcBef>
                <a:defRPr/>
              </a:pPr>
              <a:r>
                <a:rPr lang="zh-CN" altLang="en-US" sz="2400" b="1">
                  <a:solidFill>
                    <a:srgbClr val="FF0000"/>
                  </a:solidFill>
                </a:rPr>
                <a:t>课程体系</a:t>
              </a:r>
            </a:p>
            <a:p>
              <a:pPr algn="r">
                <a:lnSpc>
                  <a:spcPct val="180000"/>
                </a:lnSpc>
                <a:spcBef>
                  <a:spcPct val="0"/>
                </a:spcBef>
                <a:defRPr/>
              </a:pPr>
              <a:r>
                <a:rPr lang="zh-CN" altLang="en-US" sz="2400" b="1">
                  <a:solidFill>
                    <a:srgbClr val="FF0000"/>
                  </a:solidFill>
                </a:rPr>
                <a:t>课程标准</a:t>
              </a:r>
            </a:p>
            <a:p>
              <a:pPr algn="r">
                <a:lnSpc>
                  <a:spcPct val="180000"/>
                </a:lnSpc>
                <a:spcBef>
                  <a:spcPct val="0"/>
                </a:spcBef>
                <a:defRPr/>
              </a:pPr>
              <a:r>
                <a:rPr lang="zh-CN" altLang="en-US" sz="2400" b="1">
                  <a:solidFill>
                    <a:schemeClr val="tx1"/>
                  </a:solidFill>
                </a:rPr>
                <a:t>校内</a:t>
              </a:r>
              <a:r>
                <a:rPr lang="zh-CN" altLang="en-US" sz="2400" b="1">
                  <a:solidFill>
                    <a:srgbClr val="FF0000"/>
                  </a:solidFill>
                </a:rPr>
                <a:t>教育环境</a:t>
              </a:r>
            </a:p>
          </p:txBody>
        </p:sp>
      </p:grpSp>
      <p:grpSp>
        <p:nvGrpSpPr>
          <p:cNvPr id="16387" name="Group 209"/>
          <p:cNvGrpSpPr>
            <a:grpSpLocks/>
          </p:cNvGrpSpPr>
          <p:nvPr/>
        </p:nvGrpSpPr>
        <p:grpSpPr bwMode="auto">
          <a:xfrm>
            <a:off x="222250" y="779463"/>
            <a:ext cx="4546600" cy="719137"/>
            <a:chOff x="140" y="491"/>
            <a:chExt cx="2864" cy="453"/>
          </a:xfrm>
        </p:grpSpPr>
        <p:sp>
          <p:nvSpPr>
            <p:cNvPr id="16390"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6391"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92"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
        <p:nvSpPr>
          <p:cNvPr id="19669" name="Rectangle 213"/>
          <p:cNvSpPr>
            <a:spLocks noChangeArrowheads="1"/>
          </p:cNvSpPr>
          <p:nvPr/>
        </p:nvSpPr>
        <p:spPr bwMode="auto">
          <a:xfrm>
            <a:off x="471488" y="1673225"/>
            <a:ext cx="582771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二</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推进“四个嵌入”，细化专业文化建设框架</a:t>
            </a:r>
          </a:p>
        </p:txBody>
      </p:sp>
      <p:sp>
        <p:nvSpPr>
          <p:cNvPr id="15" name="TextBox 14"/>
          <p:cNvSpPr txBox="1"/>
          <p:nvPr/>
        </p:nvSpPr>
        <p:spPr>
          <a:xfrm>
            <a:off x="3951288" y="4035425"/>
            <a:ext cx="1831975" cy="584200"/>
          </a:xfrm>
          <a:prstGeom prst="rect">
            <a:avLst/>
          </a:prstGeom>
          <a:noFill/>
        </p:spPr>
        <p:txBody>
          <a:bodyPr wrap="none">
            <a:spAutoFit/>
          </a:bodyPr>
          <a:lstStyle/>
          <a:p>
            <a:pPr>
              <a:defRPr/>
            </a:pPr>
            <a:r>
              <a:rPr lang="zh-CN" altLang="en-US" b="1" dirty="0">
                <a:solidFill>
                  <a:srgbClr val="FF0000"/>
                </a:solidFill>
                <a:effectLst>
                  <a:outerShdw blurRad="38100" dist="38100" dir="2700000" algn="tl">
                    <a:srgbClr val="C0C0C0"/>
                  </a:outerShdw>
                </a:effectLst>
                <a:latin typeface="宋体" pitchFamily="2" charset="-122"/>
                <a:ea typeface="宋体" pitchFamily="2" charset="-122"/>
              </a:rPr>
              <a:t>四个嵌入</a:t>
            </a:r>
          </a:p>
        </p:txBody>
      </p:sp>
      <p:pic>
        <p:nvPicPr>
          <p:cNvPr id="16399" name="Picture 15" descr="QQ截图2013092519041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90588" y="3149600"/>
            <a:ext cx="3028950" cy="2227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13"/>
          <p:cNvGrpSpPr>
            <a:grpSpLocks/>
          </p:cNvGrpSpPr>
          <p:nvPr/>
        </p:nvGrpSpPr>
        <p:grpSpPr bwMode="auto">
          <a:xfrm>
            <a:off x="5973763" y="3875088"/>
            <a:ext cx="1743075" cy="1366837"/>
            <a:chOff x="7811526" y="4182183"/>
            <a:chExt cx="1742445" cy="1367161"/>
          </a:xfrm>
        </p:grpSpPr>
        <p:sp>
          <p:nvSpPr>
            <p:cNvPr id="15" name="AutoShape 15"/>
            <p:cNvSpPr>
              <a:spLocks noChangeArrowheads="1"/>
            </p:cNvSpPr>
            <p:nvPr/>
          </p:nvSpPr>
          <p:spPr bwMode="auto">
            <a:xfrm rot="3600000">
              <a:off x="7777287" y="5116747"/>
              <a:ext cx="398557" cy="330081"/>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sp>
          <p:nvSpPr>
            <p:cNvPr id="16" name="Oval 7"/>
            <p:cNvSpPr>
              <a:spLocks noChangeArrowheads="1"/>
            </p:cNvSpPr>
            <p:nvPr/>
          </p:nvSpPr>
          <p:spPr bwMode="gray">
            <a:xfrm>
              <a:off x="8146367" y="4182183"/>
              <a:ext cx="1407604" cy="1367161"/>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46" name="TextBox 16"/>
            <p:cNvSpPr txBox="1">
              <a:spLocks noChangeArrowheads="1"/>
            </p:cNvSpPr>
            <p:nvPr/>
          </p:nvSpPr>
          <p:spPr bwMode="auto">
            <a:xfrm>
              <a:off x="8295596" y="4687591"/>
              <a:ext cx="1127965" cy="35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市场营销</a:t>
              </a:r>
              <a:endParaRPr lang="zh-CN" altLang="en-US" sz="1800">
                <a:solidFill>
                  <a:srgbClr val="FFFFFF"/>
                </a:solidFill>
                <a:latin typeface="微软雅黑" pitchFamily="34" charset="-122"/>
                <a:ea typeface="微软雅黑" pitchFamily="34" charset="-122"/>
              </a:endParaRPr>
            </a:p>
          </p:txBody>
        </p:sp>
      </p:grpSp>
      <p:grpSp>
        <p:nvGrpSpPr>
          <p:cNvPr id="17411" name="组合 17"/>
          <p:cNvGrpSpPr>
            <a:grpSpLocks/>
          </p:cNvGrpSpPr>
          <p:nvPr/>
        </p:nvGrpSpPr>
        <p:grpSpPr bwMode="auto">
          <a:xfrm>
            <a:off x="5227638" y="2773363"/>
            <a:ext cx="1466850" cy="1743075"/>
            <a:chOff x="7120950" y="3023731"/>
            <a:chExt cx="1467112" cy="1743074"/>
          </a:xfrm>
        </p:grpSpPr>
        <p:sp>
          <p:nvSpPr>
            <p:cNvPr id="19" name="AutoShape 15"/>
            <p:cNvSpPr>
              <a:spLocks noChangeArrowheads="1"/>
            </p:cNvSpPr>
            <p:nvPr/>
          </p:nvSpPr>
          <p:spPr bwMode="auto">
            <a:xfrm rot="1800000">
              <a:off x="7120950" y="4436605"/>
              <a:ext cx="400121" cy="330200"/>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sp>
          <p:nvSpPr>
            <p:cNvPr id="20" name="Oval 7"/>
            <p:cNvSpPr>
              <a:spLocks noChangeArrowheads="1"/>
            </p:cNvSpPr>
            <p:nvPr/>
          </p:nvSpPr>
          <p:spPr bwMode="gray">
            <a:xfrm>
              <a:off x="7181286" y="3023731"/>
              <a:ext cx="1406776" cy="1366836"/>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43" name="TextBox 20"/>
            <p:cNvSpPr txBox="1">
              <a:spLocks noChangeArrowheads="1"/>
            </p:cNvSpPr>
            <p:nvPr/>
          </p:nvSpPr>
          <p:spPr bwMode="auto">
            <a:xfrm>
              <a:off x="7329687" y="3529139"/>
              <a:ext cx="1127965" cy="35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连锁经营管理</a:t>
              </a:r>
              <a:endParaRPr lang="zh-CN" altLang="en-US" sz="1800">
                <a:solidFill>
                  <a:srgbClr val="FFFFFF"/>
                </a:solidFill>
                <a:latin typeface="微软雅黑" pitchFamily="34" charset="-122"/>
                <a:ea typeface="微软雅黑" pitchFamily="34" charset="-122"/>
              </a:endParaRPr>
            </a:p>
          </p:txBody>
        </p:sp>
      </p:grpSp>
      <p:grpSp>
        <p:nvGrpSpPr>
          <p:cNvPr id="17412" name="组合 21"/>
          <p:cNvGrpSpPr>
            <a:grpSpLocks/>
          </p:cNvGrpSpPr>
          <p:nvPr/>
        </p:nvGrpSpPr>
        <p:grpSpPr bwMode="auto">
          <a:xfrm>
            <a:off x="3846513" y="2433638"/>
            <a:ext cx="1406525" cy="1865312"/>
            <a:chOff x="5739366" y="2552263"/>
            <a:chExt cx="1407165" cy="1866478"/>
          </a:xfrm>
        </p:grpSpPr>
        <p:sp>
          <p:nvSpPr>
            <p:cNvPr id="23" name="AutoShape 15"/>
            <p:cNvSpPr>
              <a:spLocks noChangeArrowheads="1"/>
            </p:cNvSpPr>
            <p:nvPr/>
          </p:nvSpPr>
          <p:spPr bwMode="auto">
            <a:xfrm>
              <a:off x="6277773" y="4088335"/>
              <a:ext cx="400232" cy="330406"/>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sp>
          <p:nvSpPr>
            <p:cNvPr id="24" name="Oval 7"/>
            <p:cNvSpPr>
              <a:spLocks noChangeArrowheads="1"/>
            </p:cNvSpPr>
            <p:nvPr/>
          </p:nvSpPr>
          <p:spPr bwMode="gray">
            <a:xfrm>
              <a:off x="5739366" y="2552263"/>
              <a:ext cx="1407165" cy="1367691"/>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40" name="TextBox 24"/>
            <p:cNvSpPr txBox="1">
              <a:spLocks noChangeArrowheads="1"/>
            </p:cNvSpPr>
            <p:nvPr/>
          </p:nvSpPr>
          <p:spPr bwMode="auto">
            <a:xfrm>
              <a:off x="5888156" y="3057671"/>
              <a:ext cx="1127965" cy="35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电子商务</a:t>
              </a:r>
              <a:endParaRPr lang="zh-CN" altLang="en-US" sz="1800">
                <a:solidFill>
                  <a:srgbClr val="FFFFFF"/>
                </a:solidFill>
                <a:latin typeface="微软雅黑" pitchFamily="34" charset="-122"/>
                <a:ea typeface="微软雅黑" pitchFamily="34" charset="-122"/>
              </a:endParaRPr>
            </a:p>
          </p:txBody>
        </p:sp>
      </p:grpSp>
      <p:grpSp>
        <p:nvGrpSpPr>
          <p:cNvPr id="17413" name="组合 25"/>
          <p:cNvGrpSpPr>
            <a:grpSpLocks/>
          </p:cNvGrpSpPr>
          <p:nvPr/>
        </p:nvGrpSpPr>
        <p:grpSpPr bwMode="auto">
          <a:xfrm>
            <a:off x="2405063" y="2773363"/>
            <a:ext cx="1466850" cy="1743075"/>
            <a:chOff x="4297836" y="3023731"/>
            <a:chExt cx="1467112" cy="1743074"/>
          </a:xfrm>
        </p:grpSpPr>
        <p:sp>
          <p:nvSpPr>
            <p:cNvPr id="27" name="AutoShape 15"/>
            <p:cNvSpPr>
              <a:spLocks noChangeArrowheads="1"/>
            </p:cNvSpPr>
            <p:nvPr/>
          </p:nvSpPr>
          <p:spPr bwMode="auto">
            <a:xfrm rot="19800000">
              <a:off x="5364827" y="4436605"/>
              <a:ext cx="400121" cy="330200"/>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grpSp>
          <p:nvGrpSpPr>
            <p:cNvPr id="17435" name="组合 33"/>
            <p:cNvGrpSpPr>
              <a:grpSpLocks/>
            </p:cNvGrpSpPr>
            <p:nvPr/>
          </p:nvGrpSpPr>
          <p:grpSpPr bwMode="auto">
            <a:xfrm>
              <a:off x="4297836" y="3023731"/>
              <a:ext cx="1407165" cy="1367161"/>
              <a:chOff x="4297836" y="3023731"/>
              <a:chExt cx="1407165" cy="1367161"/>
            </a:xfrm>
          </p:grpSpPr>
          <p:sp>
            <p:nvSpPr>
              <p:cNvPr id="29" name="Oval 7"/>
              <p:cNvSpPr>
                <a:spLocks noChangeArrowheads="1"/>
              </p:cNvSpPr>
              <p:nvPr/>
            </p:nvSpPr>
            <p:spPr bwMode="gray">
              <a:xfrm>
                <a:off x="4297836" y="3023731"/>
                <a:ext cx="1406776" cy="1366836"/>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37" name="TextBox 29"/>
              <p:cNvSpPr txBox="1">
                <a:spLocks noChangeArrowheads="1"/>
              </p:cNvSpPr>
              <p:nvPr/>
            </p:nvSpPr>
            <p:spPr bwMode="auto">
              <a:xfrm>
                <a:off x="4446626" y="3478536"/>
                <a:ext cx="1127965" cy="457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物流管理</a:t>
                </a:r>
                <a:endParaRPr lang="zh-CN" altLang="en-US" sz="1800">
                  <a:solidFill>
                    <a:srgbClr val="FFFFFF"/>
                  </a:solidFill>
                  <a:latin typeface="微软雅黑" pitchFamily="34" charset="-122"/>
                  <a:ea typeface="微软雅黑" pitchFamily="34" charset="-122"/>
                </a:endParaRPr>
              </a:p>
            </p:txBody>
          </p:sp>
        </p:grpSp>
      </p:grpSp>
      <p:grpSp>
        <p:nvGrpSpPr>
          <p:cNvPr id="17414" name="组合 30"/>
          <p:cNvGrpSpPr>
            <a:grpSpLocks/>
          </p:cNvGrpSpPr>
          <p:nvPr/>
        </p:nvGrpSpPr>
        <p:grpSpPr bwMode="auto">
          <a:xfrm>
            <a:off x="1443038" y="3895725"/>
            <a:ext cx="1743075" cy="1366838"/>
            <a:chOff x="3332423" y="4182183"/>
            <a:chExt cx="1741948" cy="1367161"/>
          </a:xfrm>
        </p:grpSpPr>
        <p:sp>
          <p:nvSpPr>
            <p:cNvPr id="32" name="AutoShape 15"/>
            <p:cNvSpPr>
              <a:spLocks noChangeArrowheads="1"/>
            </p:cNvSpPr>
            <p:nvPr/>
          </p:nvSpPr>
          <p:spPr bwMode="auto">
            <a:xfrm rot="18000000">
              <a:off x="4710100" y="5116794"/>
              <a:ext cx="398556" cy="329987"/>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grpSp>
          <p:nvGrpSpPr>
            <p:cNvPr id="17431" name="组合 32"/>
            <p:cNvGrpSpPr>
              <a:grpSpLocks/>
            </p:cNvGrpSpPr>
            <p:nvPr/>
          </p:nvGrpSpPr>
          <p:grpSpPr bwMode="auto">
            <a:xfrm>
              <a:off x="3332423" y="4182183"/>
              <a:ext cx="1407165" cy="1367161"/>
              <a:chOff x="3332423" y="4182183"/>
              <a:chExt cx="1407165" cy="1367161"/>
            </a:xfrm>
          </p:grpSpPr>
          <p:sp>
            <p:nvSpPr>
              <p:cNvPr id="34" name="Oval 7"/>
              <p:cNvSpPr>
                <a:spLocks noChangeArrowheads="1"/>
              </p:cNvSpPr>
              <p:nvPr/>
            </p:nvSpPr>
            <p:spPr bwMode="gray">
              <a:xfrm>
                <a:off x="3332423" y="4182183"/>
                <a:ext cx="1407202" cy="1367161"/>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33" name="TextBox 34"/>
              <p:cNvSpPr txBox="1">
                <a:spLocks noChangeArrowheads="1"/>
              </p:cNvSpPr>
              <p:nvPr/>
            </p:nvSpPr>
            <p:spPr bwMode="auto">
              <a:xfrm>
                <a:off x="3481213" y="4704275"/>
                <a:ext cx="1127965" cy="32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国际经济与贸易</a:t>
                </a:r>
                <a:endParaRPr lang="zh-CN" altLang="en-US" sz="1800">
                  <a:solidFill>
                    <a:srgbClr val="FFFFFF"/>
                  </a:solidFill>
                  <a:latin typeface="微软雅黑" pitchFamily="34" charset="-122"/>
                  <a:ea typeface="微软雅黑" pitchFamily="34" charset="-122"/>
                </a:endParaRPr>
              </a:p>
            </p:txBody>
          </p:sp>
        </p:grpSp>
      </p:grpSp>
      <p:grpSp>
        <p:nvGrpSpPr>
          <p:cNvPr id="17415" name="组合 35"/>
          <p:cNvGrpSpPr>
            <a:grpSpLocks/>
          </p:cNvGrpSpPr>
          <p:nvPr/>
        </p:nvGrpSpPr>
        <p:grpSpPr bwMode="auto">
          <a:xfrm>
            <a:off x="6130925" y="5310188"/>
            <a:ext cx="1744663" cy="1366837"/>
            <a:chOff x="7809590" y="4182183"/>
            <a:chExt cx="1744381" cy="1367161"/>
          </a:xfrm>
        </p:grpSpPr>
        <p:sp>
          <p:nvSpPr>
            <p:cNvPr id="37" name="AutoShape 15"/>
            <p:cNvSpPr>
              <a:spLocks noChangeArrowheads="1"/>
            </p:cNvSpPr>
            <p:nvPr/>
          </p:nvSpPr>
          <p:spPr bwMode="auto">
            <a:xfrm rot="6914333">
              <a:off x="7774591" y="4552224"/>
              <a:ext cx="400145" cy="330147"/>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sp>
          <p:nvSpPr>
            <p:cNvPr id="38" name="Oval 7"/>
            <p:cNvSpPr>
              <a:spLocks noChangeArrowheads="1"/>
            </p:cNvSpPr>
            <p:nvPr/>
          </p:nvSpPr>
          <p:spPr bwMode="gray">
            <a:xfrm>
              <a:off x="8146086" y="4182183"/>
              <a:ext cx="1407885" cy="1367161"/>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29" name="TextBox 38"/>
            <p:cNvSpPr txBox="1">
              <a:spLocks noChangeArrowheads="1"/>
            </p:cNvSpPr>
            <p:nvPr/>
          </p:nvSpPr>
          <p:spPr bwMode="auto">
            <a:xfrm>
              <a:off x="8295596" y="4687591"/>
              <a:ext cx="1127965" cy="356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会计和财务管理</a:t>
              </a:r>
              <a:endParaRPr lang="zh-CN" altLang="en-US" sz="1800">
                <a:solidFill>
                  <a:srgbClr val="FFFFFF"/>
                </a:solidFill>
                <a:latin typeface="微软雅黑" pitchFamily="34" charset="-122"/>
                <a:ea typeface="微软雅黑" pitchFamily="34" charset="-122"/>
              </a:endParaRPr>
            </a:p>
          </p:txBody>
        </p:sp>
      </p:grpSp>
      <p:grpSp>
        <p:nvGrpSpPr>
          <p:cNvPr id="17416" name="组合 39"/>
          <p:cNvGrpSpPr>
            <a:grpSpLocks/>
          </p:cNvGrpSpPr>
          <p:nvPr/>
        </p:nvGrpSpPr>
        <p:grpSpPr bwMode="auto">
          <a:xfrm>
            <a:off x="1312863" y="5322888"/>
            <a:ext cx="1785937" cy="1368425"/>
            <a:chOff x="3332423" y="4182183"/>
            <a:chExt cx="1785548" cy="1367161"/>
          </a:xfrm>
        </p:grpSpPr>
        <p:sp>
          <p:nvSpPr>
            <p:cNvPr id="41" name="AutoShape 15"/>
            <p:cNvSpPr>
              <a:spLocks noChangeArrowheads="1"/>
            </p:cNvSpPr>
            <p:nvPr/>
          </p:nvSpPr>
          <p:spPr bwMode="auto">
            <a:xfrm rot="14635801">
              <a:off x="4753067" y="4554784"/>
              <a:ext cx="399680" cy="330128"/>
            </a:xfrm>
            <a:prstGeom prst="upArrow">
              <a:avLst>
                <a:gd name="adj1" fmla="val 52833"/>
                <a:gd name="adj2" fmla="val 45940"/>
              </a:avLst>
            </a:prstGeom>
            <a:gradFill>
              <a:gsLst>
                <a:gs pos="33000">
                  <a:srgbClr val="6DAA2D">
                    <a:lumMod val="20000"/>
                    <a:lumOff val="80000"/>
                  </a:srgbClr>
                </a:gs>
                <a:gs pos="100000">
                  <a:srgbClr val="6DAA2D">
                    <a:lumMod val="60000"/>
                    <a:lumOff val="40000"/>
                  </a:srgbClr>
                </a:gs>
              </a:gsLst>
              <a:lin ang="5400000" scaled="0"/>
            </a:gradFill>
            <a:ln w="3175" cap="flat" cmpd="sng" algn="ctr">
              <a:solidFill>
                <a:srgbClr val="D7D7D7"/>
              </a:solidFill>
              <a:prstDash val="solid"/>
            </a:ln>
            <a:effectLst/>
            <a:extLst/>
          </p:spPr>
          <p:txBody>
            <a:bodyPr anchor="ctr"/>
            <a:lstStyle/>
            <a:p>
              <a:pPr>
                <a:lnSpc>
                  <a:spcPct val="120000"/>
                </a:lnSpc>
                <a:spcBef>
                  <a:spcPct val="0"/>
                </a:spcBef>
                <a:defRPr/>
              </a:pPr>
              <a:endParaRPr lang="zh-CN" altLang="en-US" sz="1800" b="1" kern="0">
                <a:solidFill>
                  <a:sysClr val="window" lastClr="FFFFFF"/>
                </a:solidFill>
                <a:latin typeface="微软雅黑" pitchFamily="34" charset="-122"/>
                <a:ea typeface="微软雅黑" pitchFamily="34" charset="-122"/>
              </a:endParaRPr>
            </a:p>
          </p:txBody>
        </p:sp>
        <p:grpSp>
          <p:nvGrpSpPr>
            <p:cNvPr id="17424" name="组合 32"/>
            <p:cNvGrpSpPr>
              <a:grpSpLocks/>
            </p:cNvGrpSpPr>
            <p:nvPr/>
          </p:nvGrpSpPr>
          <p:grpSpPr bwMode="auto">
            <a:xfrm>
              <a:off x="3332423" y="4182183"/>
              <a:ext cx="1407165" cy="1367161"/>
              <a:chOff x="3332423" y="4182183"/>
              <a:chExt cx="1407165" cy="1367161"/>
            </a:xfrm>
          </p:grpSpPr>
          <p:sp>
            <p:nvSpPr>
              <p:cNvPr id="43" name="Oval 7"/>
              <p:cNvSpPr>
                <a:spLocks noChangeArrowheads="1"/>
              </p:cNvSpPr>
              <p:nvPr/>
            </p:nvSpPr>
            <p:spPr bwMode="gray">
              <a:xfrm>
                <a:off x="3332423" y="4182183"/>
                <a:ext cx="1407805" cy="1367161"/>
              </a:xfrm>
              <a:prstGeom prst="ellipse">
                <a:avLst/>
              </a:prstGeom>
              <a:gradFill>
                <a:gsLst>
                  <a:gs pos="0">
                    <a:srgbClr val="6DAA2D">
                      <a:lumMod val="60000"/>
                      <a:lumOff val="40000"/>
                    </a:srgbClr>
                  </a:gs>
                  <a:gs pos="100000">
                    <a:srgbClr val="6DAA2D"/>
                  </a:gs>
                </a:gsLst>
                <a:lin ang="5400000" scaled="0"/>
              </a:gradFill>
              <a:ln w="9525" cap="rnd">
                <a:solidFill>
                  <a:srgbClr val="6DAA2D">
                    <a:lumMod val="40000"/>
                    <a:lumOff val="60000"/>
                  </a:srgbClr>
                </a:solidFill>
                <a:prstDash val="solid"/>
                <a:round/>
                <a:headEnd/>
                <a:tailEnd/>
              </a:ln>
              <a:extLst/>
            </p:spPr>
            <p:txBody>
              <a:bodyPr wrap="none" anchor="ctr"/>
              <a:lstStyle/>
              <a:p>
                <a:pPr fontAlgn="auto">
                  <a:spcBef>
                    <a:spcPts val="0"/>
                  </a:spcBef>
                  <a:spcAft>
                    <a:spcPts val="0"/>
                  </a:spcAft>
                  <a:defRPr/>
                </a:pPr>
                <a:endParaRPr lang="zh-CN" altLang="en-US" sz="1800" kern="0">
                  <a:solidFill>
                    <a:sysClr val="windowText" lastClr="000000"/>
                  </a:solidFill>
                  <a:latin typeface="微软雅黑" pitchFamily="34" charset="-122"/>
                  <a:ea typeface="微软雅黑" pitchFamily="34" charset="-122"/>
                </a:endParaRPr>
              </a:p>
            </p:txBody>
          </p:sp>
          <p:sp>
            <p:nvSpPr>
              <p:cNvPr id="17426" name="TextBox 43"/>
              <p:cNvSpPr txBox="1">
                <a:spLocks noChangeArrowheads="1"/>
              </p:cNvSpPr>
              <p:nvPr/>
            </p:nvSpPr>
            <p:spPr bwMode="auto">
              <a:xfrm>
                <a:off x="3481213" y="4704275"/>
                <a:ext cx="1127965" cy="322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round/>
                    <a:headEnd/>
                    <a:tailEnd/>
                  </a14:hiddenLine>
                </a:ext>
              </a:extLst>
            </p:spPr>
            <p:txBody>
              <a:bodyPr wrap="none" anchor="ct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20000"/>
                  </a:lnSpc>
                </a:pPr>
                <a:r>
                  <a:rPr lang="zh-CN" altLang="en-US" sz="1800" b="1">
                    <a:solidFill>
                      <a:schemeClr val="accent2"/>
                    </a:solidFill>
                    <a:latin typeface="楷体_GB2312" pitchFamily="49" charset="-122"/>
                    <a:ea typeface="楷体_GB2312" pitchFamily="49" charset="-122"/>
                  </a:rPr>
                  <a:t>报关与国际货运代理</a:t>
                </a:r>
                <a:endParaRPr lang="zh-CN" altLang="en-US" sz="1800">
                  <a:solidFill>
                    <a:srgbClr val="FFFFFF"/>
                  </a:solidFill>
                  <a:latin typeface="微软雅黑" pitchFamily="34" charset="-122"/>
                  <a:ea typeface="微软雅黑" pitchFamily="34" charset="-122"/>
                </a:endParaRPr>
              </a:p>
            </p:txBody>
          </p:sp>
        </p:grpSp>
      </p:grpSp>
      <p:sp>
        <p:nvSpPr>
          <p:cNvPr id="17417" name="圆角矩形 4"/>
          <p:cNvSpPr>
            <a:spLocks noChangeArrowheads="1"/>
          </p:cNvSpPr>
          <p:nvPr/>
        </p:nvSpPr>
        <p:spPr bwMode="auto">
          <a:xfrm>
            <a:off x="3032125" y="4587875"/>
            <a:ext cx="3078163" cy="1957388"/>
          </a:xfrm>
          <a:prstGeom prst="roundRect">
            <a:avLst>
              <a:gd name="adj" fmla="val 12852"/>
            </a:avLst>
          </a:prstGeom>
          <a:noFill/>
          <a:ln w="76200">
            <a:solidFill>
              <a:srgbClr val="FFA902"/>
            </a:solidFill>
            <a:round/>
            <a:headEnd/>
            <a:tailEnd/>
          </a:ln>
          <a:extLst>
            <a:ext uri="{909E8E84-426E-40DD-AFC4-6F175D3DCCD1}">
              <a14:hiddenFill xmlns:a14="http://schemas.microsoft.com/office/drawing/2010/main">
                <a:solidFill>
                  <a:srgbClr val="FFFFFF"/>
                </a:solidFill>
              </a14:hiddenFill>
            </a:ext>
          </a:extLst>
        </p:spPr>
        <p:txBody>
          <a:bodyPr anchor="ctr"/>
          <a:lstStyle/>
          <a:p>
            <a:r>
              <a:rPr lang="zh-CN" altLang="en-US" sz="1800" b="1">
                <a:solidFill>
                  <a:schemeClr val="accent2"/>
                </a:solidFill>
                <a:latin typeface="楷体_GB2312" pitchFamily="49" charset="-122"/>
                <a:ea typeface="楷体_GB2312" pitchFamily="49" charset="-122"/>
              </a:rPr>
              <a:t>报关员、单证员、助理物流师、助理电子商务师、助理连锁经营管理师、营销师、会计从业资格证等十多种相关的职业资格认证标准</a:t>
            </a:r>
            <a:endParaRPr lang="zh-CN" altLang="en-US" sz="1800" b="1">
              <a:latin typeface="华文宋体" pitchFamily="2" charset="-122"/>
              <a:ea typeface="华文宋体" pitchFamily="2" charset="-122"/>
            </a:endParaRPr>
          </a:p>
        </p:txBody>
      </p:sp>
      <p:grpSp>
        <p:nvGrpSpPr>
          <p:cNvPr id="17418" name="Group 209"/>
          <p:cNvGrpSpPr>
            <a:grpSpLocks/>
          </p:cNvGrpSpPr>
          <p:nvPr/>
        </p:nvGrpSpPr>
        <p:grpSpPr bwMode="auto">
          <a:xfrm>
            <a:off x="222250" y="779463"/>
            <a:ext cx="4546600" cy="719137"/>
            <a:chOff x="140" y="491"/>
            <a:chExt cx="2864" cy="453"/>
          </a:xfrm>
        </p:grpSpPr>
        <p:sp>
          <p:nvSpPr>
            <p:cNvPr id="17420"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7421"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22"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
        <p:nvSpPr>
          <p:cNvPr id="51" name="Rectangle 213"/>
          <p:cNvSpPr>
            <a:spLocks noChangeArrowheads="1"/>
          </p:cNvSpPr>
          <p:nvPr/>
        </p:nvSpPr>
        <p:spPr bwMode="auto">
          <a:xfrm>
            <a:off x="471488" y="1673225"/>
            <a:ext cx="582771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二</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推进“四个嵌入”，细化专业文化建设框架</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23" name="Rectangle 19"/>
          <p:cNvSpPr>
            <a:spLocks noChangeArrowheads="1"/>
          </p:cNvSpPr>
          <p:nvPr/>
        </p:nvSpPr>
        <p:spPr bwMode="auto">
          <a:xfrm>
            <a:off x="377825" y="2351088"/>
            <a:ext cx="8331200" cy="944562"/>
          </a:xfrm>
          <a:prstGeom prst="rect">
            <a:avLst/>
          </a:prstGeom>
          <a:noFill/>
          <a:ln w="9525">
            <a:noFill/>
            <a:miter lim="800000"/>
            <a:headEnd/>
            <a:tailEnd/>
          </a:ln>
          <a:effectLst/>
        </p:spPr>
        <p:txBody>
          <a:bodyPr anchor="ctr">
            <a:spAutoFit/>
          </a:bodyPr>
          <a:lstStyle/>
          <a:p>
            <a:pPr algn="l">
              <a:spcBef>
                <a:spcPct val="0"/>
              </a:spcBef>
            </a:pPr>
            <a:r>
              <a:rPr lang="zh-CN" altLang="en-US" b="1">
                <a:effectLst>
                  <a:outerShdw blurRad="38100" dist="38100" dir="2700000" algn="tl">
                    <a:srgbClr val="C0C0C0"/>
                  </a:outerShdw>
                </a:effectLst>
              </a:rPr>
              <a:t>实训基地文化建设</a:t>
            </a:r>
            <a:endParaRPr lang="zh-CN" altLang="en-US" sz="2400">
              <a:solidFill>
                <a:srgbClr val="660066"/>
              </a:solidFill>
              <a:effectLst>
                <a:outerShdw blurRad="38100" dist="38100" dir="2700000" algn="tl">
                  <a:srgbClr val="C0C0C0"/>
                </a:outerShdw>
              </a:effectLst>
              <a:latin typeface="Arial" pitchFamily="34" charset="0"/>
              <a:ea typeface="宋体" pitchFamily="2" charset="-122"/>
            </a:endParaRPr>
          </a:p>
          <a:p>
            <a:pPr algn="l">
              <a:spcBef>
                <a:spcPct val="0"/>
              </a:spcBef>
              <a:buClr>
                <a:schemeClr val="accent2"/>
              </a:buClr>
              <a:buFont typeface="Wingdings" pitchFamily="2" charset="2"/>
              <a:buChar char="n"/>
            </a:pPr>
            <a:r>
              <a:rPr lang="zh-CN" altLang="en-US" sz="2400">
                <a:solidFill>
                  <a:schemeClr val="tx1"/>
                </a:solidFill>
                <a:latin typeface="宋体" pitchFamily="2" charset="-122"/>
                <a:ea typeface="宋体" pitchFamily="2" charset="-122"/>
              </a:rPr>
              <a:t>专业文化对接行业文化过程“以文化人”的最佳体验区</a:t>
            </a:r>
          </a:p>
        </p:txBody>
      </p:sp>
      <p:pic>
        <p:nvPicPr>
          <p:cNvPr id="18435" name="Picture 29" descr="商贸文化体验中心"/>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713" y="3527425"/>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8436" name="Picture 28" descr="融入报关行业文化海关申报大厅"/>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75200" y="3541713"/>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8437" name="Group 209"/>
          <p:cNvGrpSpPr>
            <a:grpSpLocks/>
          </p:cNvGrpSpPr>
          <p:nvPr/>
        </p:nvGrpSpPr>
        <p:grpSpPr bwMode="auto">
          <a:xfrm>
            <a:off x="222250" y="779463"/>
            <a:ext cx="4546600" cy="719137"/>
            <a:chOff x="140" y="491"/>
            <a:chExt cx="2864" cy="453"/>
          </a:xfrm>
        </p:grpSpPr>
        <p:sp>
          <p:nvSpPr>
            <p:cNvPr id="18439"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8440"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1"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
        <p:nvSpPr>
          <p:cNvPr id="21" name="Rectangle 213"/>
          <p:cNvSpPr>
            <a:spLocks noChangeArrowheads="1"/>
          </p:cNvSpPr>
          <p:nvPr/>
        </p:nvSpPr>
        <p:spPr bwMode="auto">
          <a:xfrm>
            <a:off x="471488" y="1673225"/>
            <a:ext cx="582771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二</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推进“四个嵌入”，细化专业文化建设框架</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3"/>
          <p:cNvSpPr>
            <a:spLocks noChangeArrowheads="1"/>
          </p:cNvSpPr>
          <p:nvPr/>
        </p:nvSpPr>
        <p:spPr bwMode="auto">
          <a:xfrm>
            <a:off x="454025" y="2311400"/>
            <a:ext cx="6875463" cy="944563"/>
          </a:xfrm>
          <a:prstGeom prst="rect">
            <a:avLst/>
          </a:prstGeom>
          <a:noFill/>
          <a:ln w="9525">
            <a:noFill/>
            <a:miter lim="800000"/>
            <a:headEnd/>
            <a:tailEnd/>
          </a:ln>
          <a:effectLst/>
        </p:spPr>
        <p:txBody>
          <a:bodyPr anchor="ctr">
            <a:spAutoFit/>
          </a:bodyPr>
          <a:lstStyle/>
          <a:p>
            <a:pPr algn="l">
              <a:spcBef>
                <a:spcPct val="0"/>
              </a:spcBef>
            </a:pPr>
            <a:r>
              <a:rPr lang="zh-CN" altLang="en-US" b="1">
                <a:effectLst>
                  <a:outerShdw blurRad="38100" dist="38100" dir="2700000" algn="tl">
                    <a:srgbClr val="C0C0C0"/>
                  </a:outerShdw>
                </a:effectLst>
              </a:rPr>
              <a:t>订单培养</a:t>
            </a:r>
            <a:r>
              <a:rPr lang="zh-CN" altLang="en-US"/>
              <a:t> </a:t>
            </a:r>
            <a:endParaRPr lang="zh-CN" altLang="en-US" sz="2400">
              <a:solidFill>
                <a:srgbClr val="660066"/>
              </a:solidFill>
              <a:effectLst>
                <a:outerShdw blurRad="38100" dist="38100" dir="2700000" algn="tl">
                  <a:srgbClr val="C0C0C0"/>
                </a:outerShdw>
              </a:effectLst>
              <a:latin typeface="Arial" pitchFamily="34" charset="0"/>
              <a:ea typeface="宋体" pitchFamily="2" charset="-122"/>
            </a:endParaRPr>
          </a:p>
          <a:p>
            <a:pPr algn="l">
              <a:spcBef>
                <a:spcPct val="0"/>
              </a:spcBef>
              <a:buClr>
                <a:schemeClr val="accent2"/>
              </a:buClr>
              <a:buFont typeface="Wingdings" pitchFamily="2" charset="2"/>
              <a:buChar char="n"/>
            </a:pPr>
            <a:r>
              <a:rPr lang="zh-CN" altLang="en-US" sz="2400">
                <a:solidFill>
                  <a:schemeClr val="tx1"/>
                </a:solidFill>
                <a:latin typeface="宋体" pitchFamily="2" charset="-122"/>
                <a:ea typeface="宋体" pitchFamily="2" charset="-122"/>
              </a:rPr>
              <a:t>行业文化对接专业文化的最佳结合点</a:t>
            </a:r>
            <a:r>
              <a:rPr lang="zh-CN" altLang="en-US" sz="2400"/>
              <a:t> </a:t>
            </a:r>
          </a:p>
        </p:txBody>
      </p:sp>
      <p:pic>
        <p:nvPicPr>
          <p:cNvPr id="19459" name="Picture 9" descr="苏宁阳光服务订单班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288" y="3576638"/>
            <a:ext cx="3960812"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9460" name="Picture 16" descr="2"/>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14888" y="3565525"/>
            <a:ext cx="3960812"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1" name="Group 209"/>
          <p:cNvGrpSpPr>
            <a:grpSpLocks/>
          </p:cNvGrpSpPr>
          <p:nvPr/>
        </p:nvGrpSpPr>
        <p:grpSpPr bwMode="auto">
          <a:xfrm>
            <a:off x="222250" y="779463"/>
            <a:ext cx="4546600" cy="719137"/>
            <a:chOff x="140" y="491"/>
            <a:chExt cx="2864" cy="453"/>
          </a:xfrm>
        </p:grpSpPr>
        <p:sp>
          <p:nvSpPr>
            <p:cNvPr id="19463"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9464"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65"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
        <p:nvSpPr>
          <p:cNvPr id="16" name="Rectangle 213"/>
          <p:cNvSpPr>
            <a:spLocks noChangeArrowheads="1"/>
          </p:cNvSpPr>
          <p:nvPr/>
        </p:nvSpPr>
        <p:spPr bwMode="auto">
          <a:xfrm>
            <a:off x="471488" y="1673225"/>
            <a:ext cx="582771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二</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推进“四个嵌入”，细化专业文化建设框架</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5" descr="图片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35575" y="4956175"/>
            <a:ext cx="3908425"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20" name="Rectangle 20"/>
          <p:cNvSpPr>
            <a:spLocks noChangeArrowheads="1"/>
          </p:cNvSpPr>
          <p:nvPr/>
        </p:nvSpPr>
        <p:spPr bwMode="auto">
          <a:xfrm>
            <a:off x="631825" y="1677988"/>
            <a:ext cx="6083300"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三</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拓展“三二一”课程体系，塑造专业文化品质</a:t>
            </a:r>
          </a:p>
        </p:txBody>
      </p:sp>
      <p:grpSp>
        <p:nvGrpSpPr>
          <p:cNvPr id="20484" name="文本1"/>
          <p:cNvGrpSpPr>
            <a:grpSpLocks/>
          </p:cNvGrpSpPr>
          <p:nvPr/>
        </p:nvGrpSpPr>
        <p:grpSpPr bwMode="auto">
          <a:xfrm>
            <a:off x="674688" y="2514600"/>
            <a:ext cx="2678112" cy="1143000"/>
            <a:chOff x="1107991" y="2554289"/>
            <a:chExt cx="2173372" cy="1434030"/>
          </a:xfrm>
        </p:grpSpPr>
        <p:grpSp>
          <p:nvGrpSpPr>
            <p:cNvPr id="20516" name="组合 17"/>
            <p:cNvGrpSpPr>
              <a:grpSpLocks/>
            </p:cNvGrpSpPr>
            <p:nvPr/>
          </p:nvGrpSpPr>
          <p:grpSpPr bwMode="auto">
            <a:xfrm>
              <a:off x="1111250" y="2554289"/>
              <a:ext cx="2170113" cy="1434030"/>
              <a:chOff x="1111250" y="2554289"/>
              <a:chExt cx="2170113" cy="1434030"/>
            </a:xfrm>
          </p:grpSpPr>
          <p:sp>
            <p:nvSpPr>
              <p:cNvPr id="15" name="AutoShape 10"/>
              <p:cNvSpPr>
                <a:spLocks noChangeArrowheads="1"/>
              </p:cNvSpPr>
              <p:nvPr/>
            </p:nvSpPr>
            <p:spPr bwMode="gray">
              <a:xfrm>
                <a:off x="1114432" y="2554289"/>
                <a:ext cx="2166931" cy="1434030"/>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nSpc>
                    <a:spcPct val="120000"/>
                  </a:lnSpc>
                  <a:spcBef>
                    <a:spcPct val="0"/>
                  </a:spcBef>
                  <a:defRPr/>
                </a:pPr>
                <a:endParaRPr lang="zh-CN" altLang="en-US" sz="1800" b="1" kern="0">
                  <a:solidFill>
                    <a:srgbClr val="FFFFFF"/>
                  </a:solidFill>
                  <a:latin typeface="Calibri"/>
                  <a:ea typeface="微软雅黑" pitchFamily="34" charset="-122"/>
                </a:endParaRPr>
              </a:p>
            </p:txBody>
          </p:sp>
          <p:sp>
            <p:nvSpPr>
              <p:cNvPr id="16" name="AutoShape 11"/>
              <p:cNvSpPr>
                <a:spLocks noChangeArrowheads="1"/>
              </p:cNvSpPr>
              <p:nvPr/>
            </p:nvSpPr>
            <p:spPr bwMode="gray">
              <a:xfrm>
                <a:off x="1111250" y="3381402"/>
                <a:ext cx="2168656" cy="594543"/>
              </a:xfrm>
              <a:prstGeom prst="roundRect">
                <a:avLst>
                  <a:gd name="adj" fmla="val 32666"/>
                </a:avLst>
              </a:prstGeom>
              <a:gradFill rotWithShape="1">
                <a:gsLst>
                  <a:gs pos="0">
                    <a:srgbClr val="2676FF">
                      <a:lumMod val="40000"/>
                      <a:lumOff val="60000"/>
                    </a:srgbClr>
                  </a:gs>
                  <a:gs pos="52000">
                    <a:srgbClr val="2676FF">
                      <a:alpha val="0"/>
                    </a:srgbClr>
                  </a:gs>
                </a:gsLst>
                <a:lin ang="16200000" scaled="0"/>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17" name="AutoShape 12"/>
              <p:cNvSpPr>
                <a:spLocks noChangeArrowheads="1"/>
              </p:cNvSpPr>
              <p:nvPr/>
            </p:nvSpPr>
            <p:spPr bwMode="gray">
              <a:xfrm>
                <a:off x="1141487" y="2562256"/>
                <a:ext cx="2129570" cy="593529"/>
              </a:xfrm>
              <a:prstGeom prst="roundRect">
                <a:avLst>
                  <a:gd name="adj" fmla="val 38727"/>
                </a:avLst>
              </a:prstGeom>
              <a:gradFill rotWithShape="1">
                <a:gsLst>
                  <a:gs pos="0">
                    <a:srgbClr val="2676FF">
                      <a:lumMod val="20000"/>
                      <a:lumOff val="80000"/>
                    </a:srgbClr>
                  </a:gs>
                  <a:gs pos="100000">
                    <a:srgbClr val="2676FF">
                      <a:alpha val="0"/>
                    </a:srgbClr>
                  </a:gs>
                </a:gsLst>
                <a:lin ang="5400000" scaled="1"/>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20523"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endParaRPr lang="zh-CN" altLang="en-US" sz="3600" i="1" kern="10">
                  <a:solidFill>
                    <a:srgbClr val="FFFFFF"/>
                  </a:solidFill>
                  <a:latin typeface="华文中宋"/>
                  <a:ea typeface="华文中宋"/>
                </a:endParaRPr>
              </a:p>
            </p:txBody>
          </p:sp>
        </p:grpSp>
        <p:sp>
          <p:nvSpPr>
            <p:cNvPr id="14" name="TextBox 20"/>
            <p:cNvSpPr txBox="1"/>
            <p:nvPr/>
          </p:nvSpPr>
          <p:spPr bwMode="auto">
            <a:xfrm>
              <a:off x="1107991" y="2669808"/>
              <a:ext cx="2163066" cy="1033697"/>
            </a:xfrm>
            <a:prstGeom prst="rect">
              <a:avLst/>
            </a:prstGeom>
            <a:noFill/>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50000"/>
                </a:lnSpc>
                <a:spcBef>
                  <a:spcPct val="0"/>
                </a:spcBef>
              </a:pPr>
              <a:r>
                <a:rPr lang="zh-CN" altLang="en-US">
                  <a:solidFill>
                    <a:srgbClr val="FFFFFF"/>
                  </a:solidFill>
                  <a:latin typeface="微软雅黑" pitchFamily="34" charset="-122"/>
                  <a:ea typeface="微软雅黑" pitchFamily="34" charset="-122"/>
                </a:rPr>
                <a:t>人生观培育</a:t>
              </a:r>
            </a:p>
          </p:txBody>
        </p:sp>
      </p:grpSp>
      <p:grpSp>
        <p:nvGrpSpPr>
          <p:cNvPr id="20485" name="文本1"/>
          <p:cNvGrpSpPr>
            <a:grpSpLocks/>
          </p:cNvGrpSpPr>
          <p:nvPr/>
        </p:nvGrpSpPr>
        <p:grpSpPr bwMode="auto">
          <a:xfrm>
            <a:off x="3462338" y="2514600"/>
            <a:ext cx="2676525" cy="1143000"/>
            <a:chOff x="1107991" y="2554289"/>
            <a:chExt cx="2173372" cy="1434030"/>
          </a:xfrm>
        </p:grpSpPr>
        <p:grpSp>
          <p:nvGrpSpPr>
            <p:cNvPr id="20508" name="组合 17"/>
            <p:cNvGrpSpPr>
              <a:grpSpLocks/>
            </p:cNvGrpSpPr>
            <p:nvPr/>
          </p:nvGrpSpPr>
          <p:grpSpPr bwMode="auto">
            <a:xfrm>
              <a:off x="1111250" y="2554289"/>
              <a:ext cx="2170113" cy="1434030"/>
              <a:chOff x="1111250" y="2554289"/>
              <a:chExt cx="2170113" cy="1434030"/>
            </a:xfrm>
          </p:grpSpPr>
          <p:sp>
            <p:nvSpPr>
              <p:cNvPr id="29" name="AutoShape 10"/>
              <p:cNvSpPr>
                <a:spLocks noChangeArrowheads="1"/>
              </p:cNvSpPr>
              <p:nvPr/>
            </p:nvSpPr>
            <p:spPr bwMode="gray">
              <a:xfrm>
                <a:off x="1114436" y="2554289"/>
                <a:ext cx="2166927" cy="1434030"/>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nSpc>
                    <a:spcPct val="120000"/>
                  </a:lnSpc>
                  <a:spcBef>
                    <a:spcPct val="0"/>
                  </a:spcBef>
                  <a:defRPr/>
                </a:pPr>
                <a:endParaRPr lang="zh-CN" altLang="en-US" sz="1800" b="1" kern="0">
                  <a:solidFill>
                    <a:srgbClr val="FFFFFF"/>
                  </a:solidFill>
                  <a:latin typeface="Calibri"/>
                  <a:ea typeface="微软雅黑" pitchFamily="34" charset="-122"/>
                </a:endParaRPr>
              </a:p>
            </p:txBody>
          </p:sp>
          <p:sp>
            <p:nvSpPr>
              <p:cNvPr id="30" name="AutoShape 11"/>
              <p:cNvSpPr>
                <a:spLocks noChangeArrowheads="1"/>
              </p:cNvSpPr>
              <p:nvPr/>
            </p:nvSpPr>
            <p:spPr bwMode="gray">
              <a:xfrm>
                <a:off x="1111250" y="3381402"/>
                <a:ext cx="2168656" cy="594543"/>
              </a:xfrm>
              <a:prstGeom prst="roundRect">
                <a:avLst>
                  <a:gd name="adj" fmla="val 32666"/>
                </a:avLst>
              </a:prstGeom>
              <a:gradFill rotWithShape="1">
                <a:gsLst>
                  <a:gs pos="0">
                    <a:srgbClr val="2676FF">
                      <a:lumMod val="40000"/>
                      <a:lumOff val="60000"/>
                    </a:srgbClr>
                  </a:gs>
                  <a:gs pos="52000">
                    <a:srgbClr val="2676FF">
                      <a:alpha val="0"/>
                    </a:srgbClr>
                  </a:gs>
                </a:gsLst>
                <a:lin ang="16200000" scaled="0"/>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31" name="AutoShape 12"/>
              <p:cNvSpPr>
                <a:spLocks noChangeArrowheads="1"/>
              </p:cNvSpPr>
              <p:nvPr/>
            </p:nvSpPr>
            <p:spPr bwMode="gray">
              <a:xfrm>
                <a:off x="1141507" y="2562256"/>
                <a:ext cx="2129543" cy="593529"/>
              </a:xfrm>
              <a:prstGeom prst="roundRect">
                <a:avLst>
                  <a:gd name="adj" fmla="val 38727"/>
                </a:avLst>
              </a:prstGeom>
              <a:gradFill rotWithShape="1">
                <a:gsLst>
                  <a:gs pos="0">
                    <a:srgbClr val="2676FF">
                      <a:lumMod val="20000"/>
                      <a:lumOff val="80000"/>
                    </a:srgbClr>
                  </a:gs>
                  <a:gs pos="100000">
                    <a:srgbClr val="2676FF">
                      <a:alpha val="0"/>
                    </a:srgbClr>
                  </a:gs>
                </a:gsLst>
                <a:lin ang="5400000" scaled="1"/>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20515"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endParaRPr lang="zh-CN" altLang="en-US" sz="3600" i="1" kern="10">
                  <a:solidFill>
                    <a:srgbClr val="FFFFFF"/>
                  </a:solidFill>
                  <a:latin typeface="华文中宋"/>
                  <a:ea typeface="华文中宋"/>
                </a:endParaRPr>
              </a:p>
            </p:txBody>
          </p:sp>
        </p:grpSp>
        <p:sp>
          <p:nvSpPr>
            <p:cNvPr id="28" name="TextBox 20"/>
            <p:cNvSpPr txBox="1"/>
            <p:nvPr/>
          </p:nvSpPr>
          <p:spPr bwMode="auto">
            <a:xfrm>
              <a:off x="1107991" y="2669808"/>
              <a:ext cx="2163059" cy="1033697"/>
            </a:xfrm>
            <a:prstGeom prst="rect">
              <a:avLst/>
            </a:prstGeom>
            <a:noFill/>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50000"/>
                </a:lnSpc>
                <a:spcBef>
                  <a:spcPct val="0"/>
                </a:spcBef>
              </a:pPr>
              <a:r>
                <a:rPr lang="zh-CN" altLang="en-US">
                  <a:solidFill>
                    <a:srgbClr val="FFFFFF"/>
                  </a:solidFill>
                  <a:latin typeface="微软雅黑" pitchFamily="34" charset="-122"/>
                  <a:ea typeface="微软雅黑" pitchFamily="34" charset="-122"/>
                </a:rPr>
                <a:t>人文素养培育</a:t>
              </a:r>
            </a:p>
          </p:txBody>
        </p:sp>
      </p:grpSp>
      <p:grpSp>
        <p:nvGrpSpPr>
          <p:cNvPr id="20486" name="文本1"/>
          <p:cNvGrpSpPr>
            <a:grpSpLocks/>
          </p:cNvGrpSpPr>
          <p:nvPr/>
        </p:nvGrpSpPr>
        <p:grpSpPr bwMode="auto">
          <a:xfrm>
            <a:off x="6248400" y="2514600"/>
            <a:ext cx="2678113" cy="1143000"/>
            <a:chOff x="1107991" y="2554289"/>
            <a:chExt cx="2173372" cy="1434030"/>
          </a:xfrm>
        </p:grpSpPr>
        <p:grpSp>
          <p:nvGrpSpPr>
            <p:cNvPr id="20500" name="组合 17"/>
            <p:cNvGrpSpPr>
              <a:grpSpLocks/>
            </p:cNvGrpSpPr>
            <p:nvPr/>
          </p:nvGrpSpPr>
          <p:grpSpPr bwMode="auto">
            <a:xfrm>
              <a:off x="1111250" y="2554289"/>
              <a:ext cx="2170113" cy="1434030"/>
              <a:chOff x="1111250" y="2554289"/>
              <a:chExt cx="2170113" cy="1434030"/>
            </a:xfrm>
          </p:grpSpPr>
          <p:sp>
            <p:nvSpPr>
              <p:cNvPr id="36" name="AutoShape 10"/>
              <p:cNvSpPr>
                <a:spLocks noChangeArrowheads="1"/>
              </p:cNvSpPr>
              <p:nvPr/>
            </p:nvSpPr>
            <p:spPr bwMode="gray">
              <a:xfrm>
                <a:off x="1114433" y="2554289"/>
                <a:ext cx="2166930" cy="1434030"/>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nSpc>
                    <a:spcPct val="120000"/>
                  </a:lnSpc>
                  <a:spcBef>
                    <a:spcPct val="0"/>
                  </a:spcBef>
                  <a:defRPr/>
                </a:pPr>
                <a:endParaRPr lang="zh-CN" altLang="en-US" sz="1800" b="1" kern="0">
                  <a:solidFill>
                    <a:srgbClr val="FFFFFF"/>
                  </a:solidFill>
                  <a:latin typeface="Calibri"/>
                  <a:ea typeface="微软雅黑" pitchFamily="34" charset="-122"/>
                </a:endParaRPr>
              </a:p>
            </p:txBody>
          </p:sp>
          <p:sp>
            <p:nvSpPr>
              <p:cNvPr id="37" name="AutoShape 11"/>
              <p:cNvSpPr>
                <a:spLocks noChangeArrowheads="1"/>
              </p:cNvSpPr>
              <p:nvPr/>
            </p:nvSpPr>
            <p:spPr bwMode="gray">
              <a:xfrm>
                <a:off x="1111250" y="3381402"/>
                <a:ext cx="2168656" cy="594543"/>
              </a:xfrm>
              <a:prstGeom prst="roundRect">
                <a:avLst>
                  <a:gd name="adj" fmla="val 32666"/>
                </a:avLst>
              </a:prstGeom>
              <a:gradFill rotWithShape="1">
                <a:gsLst>
                  <a:gs pos="0">
                    <a:srgbClr val="2676FF">
                      <a:lumMod val="40000"/>
                      <a:lumOff val="60000"/>
                    </a:srgbClr>
                  </a:gs>
                  <a:gs pos="52000">
                    <a:srgbClr val="2676FF">
                      <a:alpha val="0"/>
                    </a:srgbClr>
                  </a:gs>
                </a:gsLst>
                <a:lin ang="16200000" scaled="0"/>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38" name="AutoShape 12"/>
              <p:cNvSpPr>
                <a:spLocks noChangeArrowheads="1"/>
              </p:cNvSpPr>
              <p:nvPr/>
            </p:nvSpPr>
            <p:spPr bwMode="gray">
              <a:xfrm>
                <a:off x="1141487" y="2562256"/>
                <a:ext cx="2129570" cy="593529"/>
              </a:xfrm>
              <a:prstGeom prst="roundRect">
                <a:avLst>
                  <a:gd name="adj" fmla="val 38727"/>
                </a:avLst>
              </a:prstGeom>
              <a:gradFill rotWithShape="1">
                <a:gsLst>
                  <a:gs pos="0">
                    <a:srgbClr val="2676FF">
                      <a:lumMod val="20000"/>
                      <a:lumOff val="80000"/>
                    </a:srgbClr>
                  </a:gs>
                  <a:gs pos="100000">
                    <a:srgbClr val="2676FF">
                      <a:alpha val="0"/>
                    </a:srgbClr>
                  </a:gs>
                </a:gsLst>
                <a:lin ang="5400000" scaled="1"/>
              </a:gradFill>
              <a:ln>
                <a:noFill/>
              </a:ln>
              <a:effectLst/>
              <a:extLst/>
            </p:spPr>
            <p:txBody>
              <a:bodyPr wrap="none" anchor="ctr"/>
              <a:lstStyle/>
              <a:p>
                <a:pPr fontAlgn="auto">
                  <a:spcBef>
                    <a:spcPts val="0"/>
                  </a:spcBef>
                  <a:spcAft>
                    <a:spcPts val="0"/>
                  </a:spcAft>
                  <a:defRPr/>
                </a:pPr>
                <a:endParaRPr lang="zh-CN" altLang="en-US" sz="1800" kern="0">
                  <a:solidFill>
                    <a:srgbClr val="FFFFFF"/>
                  </a:solidFill>
                </a:endParaRPr>
              </a:p>
            </p:txBody>
          </p:sp>
          <p:sp>
            <p:nvSpPr>
              <p:cNvPr id="20507"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endParaRPr lang="zh-CN" altLang="en-US" sz="3600" i="1" kern="10">
                  <a:solidFill>
                    <a:srgbClr val="FFFFFF"/>
                  </a:solidFill>
                  <a:latin typeface="华文中宋"/>
                  <a:ea typeface="华文中宋"/>
                </a:endParaRPr>
              </a:p>
            </p:txBody>
          </p:sp>
        </p:grpSp>
        <p:sp>
          <p:nvSpPr>
            <p:cNvPr id="35" name="TextBox 20"/>
            <p:cNvSpPr txBox="1"/>
            <p:nvPr/>
          </p:nvSpPr>
          <p:spPr bwMode="auto">
            <a:xfrm>
              <a:off x="1107991" y="2669808"/>
              <a:ext cx="2163066" cy="1033697"/>
            </a:xfrm>
            <a:prstGeom prst="rect">
              <a:avLst/>
            </a:prstGeom>
            <a:noFill/>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lnSpc>
                  <a:spcPct val="150000"/>
                </a:lnSpc>
                <a:spcBef>
                  <a:spcPct val="0"/>
                </a:spcBef>
              </a:pPr>
              <a:r>
                <a:rPr lang="zh-CN" altLang="en-US">
                  <a:solidFill>
                    <a:srgbClr val="FFFFFF"/>
                  </a:solidFill>
                  <a:latin typeface="微软雅黑" pitchFamily="34" charset="-122"/>
                  <a:ea typeface="微软雅黑" pitchFamily="34" charset="-122"/>
                </a:rPr>
                <a:t>职业素养培育</a:t>
              </a:r>
            </a:p>
          </p:txBody>
        </p:sp>
      </p:grpSp>
      <p:grpSp>
        <p:nvGrpSpPr>
          <p:cNvPr id="20487" name="组合 40"/>
          <p:cNvGrpSpPr>
            <a:grpSpLocks/>
          </p:cNvGrpSpPr>
          <p:nvPr/>
        </p:nvGrpSpPr>
        <p:grpSpPr bwMode="auto">
          <a:xfrm>
            <a:off x="815975" y="3751263"/>
            <a:ext cx="2319338" cy="1444625"/>
            <a:chOff x="3995738" y="1803400"/>
            <a:chExt cx="3240088" cy="1444937"/>
          </a:xfrm>
        </p:grpSpPr>
        <p:sp>
          <p:nvSpPr>
            <p:cNvPr id="42" name="Rectangle 5"/>
            <p:cNvSpPr>
              <a:spLocks noChangeArrowheads="1"/>
            </p:cNvSpPr>
            <p:nvPr/>
          </p:nvSpPr>
          <p:spPr bwMode="auto">
            <a:xfrm>
              <a:off x="3995738" y="1839920"/>
              <a:ext cx="3240088" cy="1408417"/>
            </a:xfrm>
            <a:prstGeom prst="rect">
              <a:avLst/>
            </a:prstGeom>
            <a:gradFill rotWithShape="1">
              <a:gsLst>
                <a:gs pos="0">
                  <a:srgbClr val="EAEAEA"/>
                </a:gs>
                <a:gs pos="100000">
                  <a:srgbClr val="FFFFFF"/>
                </a:gs>
              </a:gsLst>
              <a:lin ang="0" scaled="1"/>
            </a:gradFill>
            <a:ln>
              <a:noFill/>
            </a:ln>
            <a:extLst/>
          </p:spPr>
          <p:txBody>
            <a:bodyPr wrap="none" anchor="ctr"/>
            <a:lstStyle/>
            <a:p>
              <a:pPr fontAlgn="auto">
                <a:spcBef>
                  <a:spcPts val="0"/>
                </a:spcBef>
                <a:spcAft>
                  <a:spcPts val="0"/>
                </a:spcAft>
                <a:defRPr/>
              </a:pPr>
              <a:endParaRPr lang="zh-CN" altLang="en-US" sz="1800" kern="0" dirty="0">
                <a:solidFill>
                  <a:sysClr val="windowText" lastClr="000000"/>
                </a:solidFill>
                <a:ea typeface="微软雅黑" pitchFamily="34" charset="-122"/>
              </a:endParaRPr>
            </a:p>
          </p:txBody>
        </p:sp>
        <p:sp>
          <p:nvSpPr>
            <p:cNvPr id="43" name="Rectangle 11"/>
            <p:cNvSpPr>
              <a:spLocks noChangeArrowheads="1"/>
            </p:cNvSpPr>
            <p:nvPr/>
          </p:nvSpPr>
          <p:spPr bwMode="auto">
            <a:xfrm>
              <a:off x="3995738" y="1803400"/>
              <a:ext cx="3240088" cy="1440173"/>
            </a:xfrm>
            <a:prstGeom prst="rect">
              <a:avLst/>
            </a:prstGeom>
            <a:noFill/>
            <a:ln>
              <a:noFill/>
            </a:ln>
            <a:extLst/>
          </p:spPr>
          <p:txBody>
            <a:bodyPr anchor="ctr"/>
            <a:lstStyle/>
            <a:p>
              <a:pPr>
                <a:lnSpc>
                  <a:spcPct val="120000"/>
                </a:lnSpc>
                <a:defRPr/>
              </a:pPr>
              <a:r>
                <a:rPr lang="zh-CN" altLang="en-US" sz="2800" kern="0" dirty="0">
                  <a:solidFill>
                    <a:srgbClr val="646464"/>
                  </a:solidFill>
                  <a:ea typeface="微软雅黑" pitchFamily="34" charset="-122"/>
                </a:rPr>
                <a:t>三门思想政治理论课为基础</a:t>
              </a:r>
            </a:p>
          </p:txBody>
        </p:sp>
      </p:grpSp>
      <p:grpSp>
        <p:nvGrpSpPr>
          <p:cNvPr id="20488" name="组合 43"/>
          <p:cNvGrpSpPr>
            <a:grpSpLocks/>
          </p:cNvGrpSpPr>
          <p:nvPr/>
        </p:nvGrpSpPr>
        <p:grpSpPr bwMode="auto">
          <a:xfrm>
            <a:off x="3589338" y="3751263"/>
            <a:ext cx="2317750" cy="1444625"/>
            <a:chOff x="3995738" y="1803400"/>
            <a:chExt cx="3240088" cy="1444937"/>
          </a:xfrm>
        </p:grpSpPr>
        <p:sp>
          <p:nvSpPr>
            <p:cNvPr id="45" name="Rectangle 5"/>
            <p:cNvSpPr>
              <a:spLocks noChangeArrowheads="1"/>
            </p:cNvSpPr>
            <p:nvPr/>
          </p:nvSpPr>
          <p:spPr bwMode="auto">
            <a:xfrm>
              <a:off x="3995738" y="1839920"/>
              <a:ext cx="3240088" cy="1408417"/>
            </a:xfrm>
            <a:prstGeom prst="rect">
              <a:avLst/>
            </a:prstGeom>
            <a:gradFill rotWithShape="1">
              <a:gsLst>
                <a:gs pos="0">
                  <a:srgbClr val="EAEAEA"/>
                </a:gs>
                <a:gs pos="100000">
                  <a:srgbClr val="FFFFFF"/>
                </a:gs>
              </a:gsLst>
              <a:lin ang="0" scaled="1"/>
            </a:gradFill>
            <a:ln>
              <a:noFill/>
            </a:ln>
            <a:extLst/>
          </p:spPr>
          <p:txBody>
            <a:bodyPr wrap="none" anchor="ctr"/>
            <a:lstStyle/>
            <a:p>
              <a:pPr fontAlgn="auto">
                <a:spcBef>
                  <a:spcPts val="0"/>
                </a:spcBef>
                <a:spcAft>
                  <a:spcPts val="0"/>
                </a:spcAft>
                <a:defRPr/>
              </a:pPr>
              <a:endParaRPr lang="zh-CN" altLang="en-US" sz="1800" kern="0" dirty="0">
                <a:solidFill>
                  <a:sysClr val="windowText" lastClr="000000"/>
                </a:solidFill>
                <a:ea typeface="微软雅黑" pitchFamily="34" charset="-122"/>
              </a:endParaRPr>
            </a:p>
          </p:txBody>
        </p:sp>
        <p:sp>
          <p:nvSpPr>
            <p:cNvPr id="46" name="Rectangle 11"/>
            <p:cNvSpPr>
              <a:spLocks noChangeArrowheads="1"/>
            </p:cNvSpPr>
            <p:nvPr/>
          </p:nvSpPr>
          <p:spPr bwMode="auto">
            <a:xfrm>
              <a:off x="3995738" y="1803400"/>
              <a:ext cx="3240088" cy="1440173"/>
            </a:xfrm>
            <a:prstGeom prst="rect">
              <a:avLst/>
            </a:prstGeom>
            <a:noFill/>
            <a:ln>
              <a:noFill/>
            </a:ln>
            <a:extLst/>
          </p:spPr>
          <p:txBody>
            <a:bodyPr anchor="ctr"/>
            <a:lstStyle/>
            <a:p>
              <a:pPr>
                <a:defRPr/>
              </a:pPr>
              <a:r>
                <a:rPr lang="zh-CN" altLang="en-US" sz="2800" kern="0" dirty="0">
                  <a:solidFill>
                    <a:srgbClr val="646464"/>
                  </a:solidFill>
                  <a:ea typeface="微软雅黑" pitchFamily="34" charset="-122"/>
                </a:rPr>
                <a:t>强化两门职业人文课</a:t>
              </a:r>
            </a:p>
          </p:txBody>
        </p:sp>
      </p:grpSp>
      <p:grpSp>
        <p:nvGrpSpPr>
          <p:cNvPr id="20489" name="组合 46"/>
          <p:cNvGrpSpPr>
            <a:grpSpLocks/>
          </p:cNvGrpSpPr>
          <p:nvPr/>
        </p:nvGrpSpPr>
        <p:grpSpPr bwMode="auto">
          <a:xfrm>
            <a:off x="6361113" y="3751263"/>
            <a:ext cx="2317750" cy="1444625"/>
            <a:chOff x="3995738" y="1803400"/>
            <a:chExt cx="3240088" cy="1444937"/>
          </a:xfrm>
        </p:grpSpPr>
        <p:sp>
          <p:nvSpPr>
            <p:cNvPr id="48" name="Rectangle 5"/>
            <p:cNvSpPr>
              <a:spLocks noChangeArrowheads="1"/>
            </p:cNvSpPr>
            <p:nvPr/>
          </p:nvSpPr>
          <p:spPr bwMode="auto">
            <a:xfrm>
              <a:off x="3995738" y="1839920"/>
              <a:ext cx="3240088" cy="1408417"/>
            </a:xfrm>
            <a:prstGeom prst="rect">
              <a:avLst/>
            </a:prstGeom>
            <a:gradFill rotWithShape="1">
              <a:gsLst>
                <a:gs pos="0">
                  <a:srgbClr val="EAEAEA"/>
                </a:gs>
                <a:gs pos="100000">
                  <a:srgbClr val="FFFFFF"/>
                </a:gs>
              </a:gsLst>
              <a:lin ang="0" scaled="1"/>
            </a:gradFill>
            <a:ln>
              <a:noFill/>
            </a:ln>
            <a:extLst/>
          </p:spPr>
          <p:txBody>
            <a:bodyPr wrap="none" anchor="ctr"/>
            <a:lstStyle/>
            <a:p>
              <a:pPr fontAlgn="auto">
                <a:spcBef>
                  <a:spcPts val="0"/>
                </a:spcBef>
                <a:spcAft>
                  <a:spcPts val="0"/>
                </a:spcAft>
                <a:defRPr/>
              </a:pPr>
              <a:endParaRPr lang="zh-CN" altLang="en-US" sz="1800" kern="0" dirty="0">
                <a:solidFill>
                  <a:sysClr val="windowText" lastClr="000000"/>
                </a:solidFill>
                <a:ea typeface="微软雅黑" pitchFamily="34" charset="-122"/>
              </a:endParaRPr>
            </a:p>
          </p:txBody>
        </p:sp>
        <p:sp>
          <p:nvSpPr>
            <p:cNvPr id="49" name="Rectangle 11"/>
            <p:cNvSpPr>
              <a:spLocks noChangeArrowheads="1"/>
            </p:cNvSpPr>
            <p:nvPr/>
          </p:nvSpPr>
          <p:spPr bwMode="auto">
            <a:xfrm>
              <a:off x="3995738" y="1803400"/>
              <a:ext cx="3240088" cy="1440173"/>
            </a:xfrm>
            <a:prstGeom prst="rect">
              <a:avLst/>
            </a:prstGeom>
            <a:noFill/>
            <a:ln>
              <a:noFill/>
            </a:ln>
            <a:extLst/>
          </p:spPr>
          <p:txBody>
            <a:bodyPr anchor="ctr"/>
            <a:lstStyle/>
            <a:p>
              <a:pPr>
                <a:defRPr/>
              </a:pPr>
              <a:r>
                <a:rPr lang="zh-CN" altLang="en-US" sz="2800" kern="0" dirty="0">
                  <a:solidFill>
                    <a:srgbClr val="646464"/>
                  </a:solidFill>
                  <a:ea typeface="微软雅黑" pitchFamily="34" charset="-122"/>
                </a:rPr>
                <a:t>着力打造一门行业文化课</a:t>
              </a:r>
            </a:p>
          </p:txBody>
        </p:sp>
      </p:grpSp>
      <p:grpSp>
        <p:nvGrpSpPr>
          <p:cNvPr id="20490" name="Group 209"/>
          <p:cNvGrpSpPr>
            <a:grpSpLocks/>
          </p:cNvGrpSpPr>
          <p:nvPr/>
        </p:nvGrpSpPr>
        <p:grpSpPr bwMode="auto">
          <a:xfrm>
            <a:off x="222250" y="779463"/>
            <a:ext cx="4546600" cy="719137"/>
            <a:chOff x="140" y="491"/>
            <a:chExt cx="2864" cy="453"/>
          </a:xfrm>
        </p:grpSpPr>
        <p:sp>
          <p:nvSpPr>
            <p:cNvPr id="20491"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0492"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3"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ChangeArrowheads="1"/>
          </p:cNvSpPr>
          <p:nvPr>
            <p:ph type="body" idx="1"/>
          </p:nvPr>
        </p:nvSpPr>
        <p:spPr bwMode="auto">
          <a:xfrm>
            <a:off x="1235075" y="2178050"/>
            <a:ext cx="5456238" cy="625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Tx/>
              <a:buNone/>
            </a:pPr>
            <a:r>
              <a:rPr lang="zh-CN" altLang="en-US" sz="2400" b="1" smtClean="0">
                <a:solidFill>
                  <a:schemeClr val="accent2"/>
                </a:solidFill>
              </a:rPr>
              <a:t>将行业文化相关内容有机融入教材</a:t>
            </a:r>
          </a:p>
          <a:p>
            <a:pPr eaLnBrk="1" hangingPunct="1">
              <a:buFontTx/>
              <a:buNone/>
            </a:pPr>
            <a:r>
              <a:rPr lang="zh-CN" altLang="en-US" sz="2400" b="1" smtClean="0">
                <a:solidFill>
                  <a:schemeClr val="accent2"/>
                </a:solidFill>
              </a:rPr>
              <a:t>           </a:t>
            </a:r>
          </a:p>
        </p:txBody>
      </p:sp>
      <p:sp>
        <p:nvSpPr>
          <p:cNvPr id="21507" name="Rectangle 4"/>
          <p:cNvSpPr>
            <a:spLocks noChangeArrowheads="1"/>
          </p:cNvSpPr>
          <p:nvPr/>
        </p:nvSpPr>
        <p:spPr bwMode="auto">
          <a:xfrm>
            <a:off x="1327150" y="2638425"/>
            <a:ext cx="4670425" cy="55563"/>
          </a:xfrm>
          <a:prstGeom prst="rect">
            <a:avLst/>
          </a:prstGeom>
          <a:solidFill>
            <a:schemeClr val="accent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a:p>
        </p:txBody>
      </p:sp>
      <p:pic>
        <p:nvPicPr>
          <p:cNvPr id="21508" name="Picture 9" descr="行业文化体系"/>
          <p:cNvPicPr>
            <a:picLocks noChangeAspect="1" noChangeArrowheads="1"/>
          </p:cNvPicPr>
          <p:nvPr/>
        </p:nvPicPr>
        <p:blipFill>
          <a:blip r:embed="rId2" cstate="email">
            <a:lum bright="18000"/>
            <a:extLst>
              <a:ext uri="{28A0092B-C50C-407E-A947-70E740481C1C}">
                <a14:useLocalDpi xmlns:a14="http://schemas.microsoft.com/office/drawing/2010/main"/>
              </a:ext>
            </a:extLst>
          </a:blip>
          <a:srcRect/>
          <a:stretch>
            <a:fillRect/>
          </a:stretch>
        </p:blipFill>
        <p:spPr bwMode="auto">
          <a:xfrm>
            <a:off x="434975" y="2794000"/>
            <a:ext cx="2613025" cy="36798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1509" name="Picture 11" descr="我院加入中国报关协会报关行业职业教育指导委员会"/>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41688" y="2819400"/>
            <a:ext cx="5643562" cy="36671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 name="Rectangle 20"/>
          <p:cNvSpPr>
            <a:spLocks noChangeArrowheads="1"/>
          </p:cNvSpPr>
          <p:nvPr/>
        </p:nvSpPr>
        <p:spPr bwMode="auto">
          <a:xfrm>
            <a:off x="631825" y="1677988"/>
            <a:ext cx="6083300"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三</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拓展“三二一”课程体系，塑造专业文化品质</a:t>
            </a:r>
          </a:p>
        </p:txBody>
      </p:sp>
      <p:grpSp>
        <p:nvGrpSpPr>
          <p:cNvPr id="21511" name="Group 209"/>
          <p:cNvGrpSpPr>
            <a:grpSpLocks/>
          </p:cNvGrpSpPr>
          <p:nvPr/>
        </p:nvGrpSpPr>
        <p:grpSpPr bwMode="auto">
          <a:xfrm>
            <a:off x="222250" y="779463"/>
            <a:ext cx="4546600" cy="719137"/>
            <a:chOff x="140" y="491"/>
            <a:chExt cx="2864" cy="453"/>
          </a:xfrm>
        </p:grpSpPr>
        <p:sp>
          <p:nvSpPr>
            <p:cNvPr id="21512"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1513"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4"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descr="入选奖 校园四季景 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3370" y="5096521"/>
            <a:ext cx="2670629" cy="1761479"/>
          </a:xfrm>
          <a:prstGeom prst="ellipse">
            <a:avLst/>
          </a:prstGeom>
          <a:ln>
            <a:noFill/>
          </a:ln>
          <a:effectLst>
            <a:softEdge rad="112500"/>
          </a:effectLst>
        </p:spPr>
      </p:pic>
      <p:sp>
        <p:nvSpPr>
          <p:cNvPr id="243720" name="Rectangle 8"/>
          <p:cNvSpPr>
            <a:spLocks noChangeArrowheads="1"/>
          </p:cNvSpPr>
          <p:nvPr/>
        </p:nvSpPr>
        <p:spPr bwMode="auto">
          <a:xfrm>
            <a:off x="750888" y="1679575"/>
            <a:ext cx="5570537"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四</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提升教师的职业素养，突出教师主体地位</a:t>
            </a:r>
          </a:p>
        </p:txBody>
      </p:sp>
      <p:sp>
        <p:nvSpPr>
          <p:cNvPr id="9" name="矩形 8"/>
          <p:cNvSpPr/>
          <p:nvPr/>
        </p:nvSpPr>
        <p:spPr>
          <a:xfrm>
            <a:off x="347226" y="2598054"/>
            <a:ext cx="4718260" cy="653144"/>
          </a:xfrm>
          <a:prstGeom prst="rect">
            <a:avLst/>
          </a:prstGeom>
          <a:solidFill>
            <a:srgbClr val="9BBB59"/>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80000"/>
              </a:lnSpc>
              <a:defRPr/>
            </a:pPr>
            <a:r>
              <a:rPr lang="zh-CN" altLang="en-US" sz="2000" b="1" dirty="0">
                <a:effectLst>
                  <a:outerShdw blurRad="38100" dist="38100" dir="2700000" algn="tl">
                    <a:srgbClr val="C0C0C0"/>
                  </a:outerShdw>
                </a:effectLst>
              </a:rPr>
              <a:t>塑造正确的职业价值观（灵魂）</a:t>
            </a:r>
          </a:p>
        </p:txBody>
      </p:sp>
      <p:sp>
        <p:nvSpPr>
          <p:cNvPr id="10" name="矩形 9"/>
          <p:cNvSpPr/>
          <p:nvPr/>
        </p:nvSpPr>
        <p:spPr>
          <a:xfrm>
            <a:off x="347226" y="3454396"/>
            <a:ext cx="4718260" cy="653144"/>
          </a:xfrm>
          <a:prstGeom prst="rect">
            <a:avLst/>
          </a:prstGeom>
          <a:solidFill>
            <a:srgbClr val="00B05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80000"/>
              </a:lnSpc>
              <a:defRPr/>
            </a:pPr>
            <a:r>
              <a:rPr lang="zh-CN" altLang="en-US" sz="2000" b="1" dirty="0">
                <a:effectLst>
                  <a:outerShdw blurRad="38100" dist="38100" dir="2700000" algn="tl">
                    <a:srgbClr val="C0C0C0"/>
                  </a:outerShdw>
                </a:effectLst>
              </a:rPr>
              <a:t>培育职业人文素养（核心）</a:t>
            </a:r>
          </a:p>
        </p:txBody>
      </p:sp>
      <p:sp>
        <p:nvSpPr>
          <p:cNvPr id="11" name="矩形 10"/>
          <p:cNvSpPr/>
          <p:nvPr/>
        </p:nvSpPr>
        <p:spPr>
          <a:xfrm>
            <a:off x="347226" y="4310738"/>
            <a:ext cx="4718260" cy="653144"/>
          </a:xfrm>
          <a:prstGeom prst="rect">
            <a:avLst/>
          </a:prstGeom>
          <a:solidFill>
            <a:srgbClr val="0070C0"/>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80000"/>
              </a:lnSpc>
              <a:defRPr/>
            </a:pPr>
            <a:r>
              <a:rPr lang="zh-CN" altLang="en-US" sz="2000" b="1" dirty="0">
                <a:effectLst>
                  <a:outerShdw blurRad="38100" dist="38100" dir="2700000" algn="tl">
                    <a:srgbClr val="C0C0C0"/>
                  </a:outerShdw>
                </a:effectLst>
              </a:rPr>
              <a:t>培养教师文化反思能力（关键） </a:t>
            </a:r>
          </a:p>
        </p:txBody>
      </p:sp>
      <p:sp>
        <p:nvSpPr>
          <p:cNvPr id="12" name="矩形 11"/>
          <p:cNvSpPr/>
          <p:nvPr/>
        </p:nvSpPr>
        <p:spPr>
          <a:xfrm>
            <a:off x="347226" y="5167081"/>
            <a:ext cx="4718260" cy="653144"/>
          </a:xfrm>
          <a:prstGeom prst="rect">
            <a:avLst/>
          </a:prstGeom>
          <a:solidFill>
            <a:srgbClr val="6600FF"/>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80000"/>
              </a:lnSpc>
              <a:defRPr/>
            </a:pPr>
            <a:r>
              <a:rPr lang="zh-CN" altLang="en-US" sz="2000" b="1" dirty="0">
                <a:effectLst>
                  <a:outerShdw blurRad="38100" dist="38100" dir="2700000" algn="tl">
                    <a:srgbClr val="C0C0C0"/>
                  </a:outerShdw>
                </a:effectLst>
              </a:rPr>
              <a:t>培养教师学习共同体建设能力</a:t>
            </a:r>
            <a:r>
              <a:rPr lang="zh-CN" altLang="en-US" sz="2000" b="1" dirty="0"/>
              <a:t>（保证）</a:t>
            </a:r>
            <a:r>
              <a:rPr lang="zh-CN" altLang="en-US" sz="2000" dirty="0"/>
              <a:t> </a:t>
            </a:r>
          </a:p>
        </p:txBody>
      </p:sp>
      <p:grpSp>
        <p:nvGrpSpPr>
          <p:cNvPr id="22536" name="Group 209"/>
          <p:cNvGrpSpPr>
            <a:grpSpLocks/>
          </p:cNvGrpSpPr>
          <p:nvPr/>
        </p:nvGrpSpPr>
        <p:grpSpPr bwMode="auto">
          <a:xfrm>
            <a:off x="222250" y="779463"/>
            <a:ext cx="4546600" cy="719137"/>
            <a:chOff x="140" y="491"/>
            <a:chExt cx="2864" cy="453"/>
          </a:xfrm>
        </p:grpSpPr>
        <p:sp>
          <p:nvSpPr>
            <p:cNvPr id="2"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2542"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43"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pic>
        <p:nvPicPr>
          <p:cNvPr id="13" name="Picture 11" descr="人生导师"/>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40338" y="2149475"/>
            <a:ext cx="3598862" cy="2519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540" name="Picture 12" descr="C:\Documents and Settings\Administrator\桌面\201362816321884.jpg"/>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240338" y="2849563"/>
            <a:ext cx="3598862"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9" descr="商学院师德"/>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240338" y="3549650"/>
            <a:ext cx="3598862" cy="2520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2541" name="Picture 13" descr="C:\Documents and Settings\Administrator\桌面\201362816630275.jpg"/>
          <p:cNvPicPr>
            <a:picLocks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240338" y="4251325"/>
            <a:ext cx="3598862"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par>
                                <p:cTn id="8" presetID="12" presetClass="entr" presetSubtype="4"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slide(fromBottom)">
                                      <p:cBhvr>
                                        <p:cTn id="10" dur="500"/>
                                        <p:tgtEl>
                                          <p:spTgt spid="1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lide(fromBottom)">
                                      <p:cBhvr>
                                        <p:cTn id="15" dur="500"/>
                                        <p:tgtEl>
                                          <p:spTgt spid="10"/>
                                        </p:tgtEl>
                                      </p:cBhvr>
                                    </p:animEffect>
                                  </p:childTnLst>
                                </p:cTn>
                              </p:par>
                              <p:par>
                                <p:cTn id="16" presetID="12" presetClass="entr" presetSubtype="4" fill="hold" nodeType="withEffect">
                                  <p:stCondLst>
                                    <p:cond delay="0"/>
                                  </p:stCondLst>
                                  <p:childTnLst>
                                    <p:set>
                                      <p:cBhvr>
                                        <p:cTn id="17" dur="1" fill="hold">
                                          <p:stCondLst>
                                            <p:cond delay="0"/>
                                          </p:stCondLst>
                                        </p:cTn>
                                        <p:tgtEl>
                                          <p:spTgt spid="22540"/>
                                        </p:tgtEl>
                                        <p:attrNameLst>
                                          <p:attrName>style.visibility</p:attrName>
                                        </p:attrNameLst>
                                      </p:cBhvr>
                                      <p:to>
                                        <p:strVal val="visible"/>
                                      </p:to>
                                    </p:set>
                                    <p:animEffect transition="in" filter="slide(fromBottom)">
                                      <p:cBhvr>
                                        <p:cTn id="18" dur="500"/>
                                        <p:tgtEl>
                                          <p:spTgt spid="22540"/>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slide(fromBottom)">
                                      <p:cBhvr>
                                        <p:cTn id="23" dur="500"/>
                                        <p:tgtEl>
                                          <p:spTgt spid="11"/>
                                        </p:tgtEl>
                                      </p:cBhvr>
                                    </p:animEffect>
                                  </p:childTnLst>
                                </p:cTn>
                              </p:par>
                              <p:par>
                                <p:cTn id="24" presetID="12" presetClass="entr" presetSubtype="4"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slide(fromBottom)">
                                      <p:cBhvr>
                                        <p:cTn id="26" dur="500"/>
                                        <p:tgtEl>
                                          <p:spTgt spid="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slide(fromBottom)">
                                      <p:cBhvr>
                                        <p:cTn id="31" dur="500"/>
                                        <p:tgtEl>
                                          <p:spTgt spid="12"/>
                                        </p:tgtEl>
                                      </p:cBhvr>
                                    </p:animEffect>
                                  </p:childTnLst>
                                </p:cTn>
                              </p:par>
                              <p:par>
                                <p:cTn id="32" presetID="12" presetClass="entr" presetSubtype="4" fill="hold" nodeType="withEffect">
                                  <p:stCondLst>
                                    <p:cond delay="0"/>
                                  </p:stCondLst>
                                  <p:childTnLst>
                                    <p:set>
                                      <p:cBhvr>
                                        <p:cTn id="33" dur="1" fill="hold">
                                          <p:stCondLst>
                                            <p:cond delay="0"/>
                                          </p:stCondLst>
                                        </p:cTn>
                                        <p:tgtEl>
                                          <p:spTgt spid="22541"/>
                                        </p:tgtEl>
                                        <p:attrNameLst>
                                          <p:attrName>style.visibility</p:attrName>
                                        </p:attrNameLst>
                                      </p:cBhvr>
                                      <p:to>
                                        <p:strVal val="visible"/>
                                      </p:to>
                                    </p:set>
                                    <p:animEffect transition="in" filter="slide(fromBottom)">
                                      <p:cBhvr>
                                        <p:cTn id="34" dur="500"/>
                                        <p:tgtEl>
                                          <p:spTgt spid="22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45" name="Rectangle 17"/>
          <p:cNvSpPr>
            <a:spLocks noChangeArrowheads="1"/>
          </p:cNvSpPr>
          <p:nvPr/>
        </p:nvSpPr>
        <p:spPr bwMode="auto">
          <a:xfrm>
            <a:off x="617538" y="1606550"/>
            <a:ext cx="531336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五</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丰富职业实践活动，增强专业文化体验</a:t>
            </a:r>
          </a:p>
        </p:txBody>
      </p:sp>
      <p:sp>
        <p:nvSpPr>
          <p:cNvPr id="9" name="Rectangle 19"/>
          <p:cNvSpPr>
            <a:spLocks noChangeArrowheads="1"/>
          </p:cNvSpPr>
          <p:nvPr/>
        </p:nvSpPr>
        <p:spPr bwMode="auto">
          <a:xfrm>
            <a:off x="377825" y="2249488"/>
            <a:ext cx="8577263" cy="1322387"/>
          </a:xfrm>
          <a:prstGeom prst="rect">
            <a:avLst/>
          </a:prstGeom>
          <a:noFill/>
          <a:ln w="9525">
            <a:noFill/>
            <a:miter lim="800000"/>
            <a:headEnd/>
            <a:tailEnd/>
          </a:ln>
          <a:effectLst/>
        </p:spPr>
        <p:txBody>
          <a:bodyPr anchor="ctr">
            <a:spAutoFit/>
          </a:bodyPr>
          <a:lstStyle/>
          <a:p>
            <a:pPr algn="l">
              <a:spcBef>
                <a:spcPct val="0"/>
              </a:spcBef>
              <a:defRPr/>
            </a:pPr>
            <a:r>
              <a:rPr lang="zh-CN" altLang="en-US" b="1" dirty="0">
                <a:effectLst>
                  <a:outerShdw blurRad="38100" dist="38100" dir="2700000" algn="tl">
                    <a:srgbClr val="C0C0C0"/>
                  </a:outerShdw>
                </a:effectLst>
              </a:rPr>
              <a:t>开发四步教学法</a:t>
            </a:r>
          </a:p>
          <a:p>
            <a:pPr algn="l">
              <a:spcBef>
                <a:spcPct val="0"/>
              </a:spcBef>
              <a:buClr>
                <a:schemeClr val="accent2"/>
              </a:buClr>
              <a:buFont typeface="Wingdings" pitchFamily="2" charset="2"/>
              <a:buChar char="n"/>
              <a:defRPr/>
            </a:pPr>
            <a:r>
              <a:rPr lang="zh-CN" altLang="en-US" sz="2400" dirty="0">
                <a:solidFill>
                  <a:schemeClr val="tx1"/>
                </a:solidFill>
                <a:latin typeface="宋体" pitchFamily="2" charset="-122"/>
                <a:ea typeface="宋体" pitchFamily="2" charset="-122"/>
              </a:rPr>
              <a:t>实施“情境教学”、“角色扮演”、“任务驱动”、“互动反思”等策略。</a:t>
            </a:r>
          </a:p>
        </p:txBody>
      </p:sp>
      <p:pic>
        <p:nvPicPr>
          <p:cNvPr id="23556" name="Picture 14" descr="2013年承办全国报关技能大赛比赛现场2"/>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49800" y="3673475"/>
            <a:ext cx="3960813" cy="2881313"/>
          </a:xfrm>
          <a:prstGeom prst="rect">
            <a:avLst/>
          </a:prstGeom>
          <a:solidFill>
            <a:srgbClr val="FF00FF"/>
          </a:solidFill>
          <a:ln w="9525">
            <a:solidFill>
              <a:schemeClr val="tx1"/>
            </a:solidFill>
            <a:miter lim="800000"/>
            <a:headEnd/>
            <a:tailEnd/>
          </a:ln>
        </p:spPr>
      </p:pic>
      <p:pic>
        <p:nvPicPr>
          <p:cNvPr id="23557" name="Picture 23" descr="由学生向职工转变（2010年全国职业院校物流技能大赛冠军 就职于苏宁电器）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1325" y="3690938"/>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23558" name="Group 209"/>
          <p:cNvGrpSpPr>
            <a:grpSpLocks/>
          </p:cNvGrpSpPr>
          <p:nvPr/>
        </p:nvGrpSpPr>
        <p:grpSpPr bwMode="auto">
          <a:xfrm>
            <a:off x="222250" y="779463"/>
            <a:ext cx="4546600" cy="719137"/>
            <a:chOff x="140" y="491"/>
            <a:chExt cx="2864" cy="453"/>
          </a:xfrm>
        </p:grpSpPr>
        <p:sp>
          <p:nvSpPr>
            <p:cNvPr id="23559"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3560"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61"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9"/>
          <p:cNvSpPr>
            <a:spLocks noChangeArrowheads="1"/>
          </p:cNvSpPr>
          <p:nvPr/>
        </p:nvSpPr>
        <p:spPr bwMode="auto">
          <a:xfrm>
            <a:off x="333375" y="2286000"/>
            <a:ext cx="8477250" cy="954088"/>
          </a:xfrm>
          <a:prstGeom prst="rect">
            <a:avLst/>
          </a:prstGeom>
          <a:noFill/>
          <a:ln w="9525">
            <a:noFill/>
            <a:miter lim="800000"/>
            <a:headEnd/>
            <a:tailEnd/>
          </a:ln>
          <a:effectLst/>
        </p:spPr>
        <p:txBody>
          <a:bodyPr anchor="ctr">
            <a:spAutoFit/>
          </a:bodyPr>
          <a:lstStyle/>
          <a:p>
            <a:pPr algn="l">
              <a:spcBef>
                <a:spcPct val="0"/>
              </a:spcBef>
              <a:defRPr/>
            </a:pPr>
            <a:r>
              <a:rPr lang="zh-CN" altLang="en-US" b="1" dirty="0">
                <a:effectLst>
                  <a:outerShdw blurRad="38100" dist="38100" dir="2700000" algn="tl">
                    <a:srgbClr val="C0C0C0"/>
                  </a:outerShdw>
                </a:effectLst>
              </a:rPr>
              <a:t>构建教学情境体系</a:t>
            </a:r>
          </a:p>
          <a:p>
            <a:pPr algn="l">
              <a:spcBef>
                <a:spcPct val="0"/>
              </a:spcBef>
              <a:buClr>
                <a:schemeClr val="accent2"/>
              </a:buClr>
              <a:buFont typeface="Wingdings" pitchFamily="2" charset="2"/>
              <a:buChar char="n"/>
              <a:defRPr/>
            </a:pPr>
            <a:r>
              <a:rPr lang="zh-CN" altLang="en-US" sz="2400" dirty="0">
                <a:solidFill>
                  <a:schemeClr val="tx1"/>
                </a:solidFill>
                <a:latin typeface="宋体" pitchFamily="2" charset="-122"/>
                <a:ea typeface="宋体" pitchFamily="2" charset="-122"/>
              </a:rPr>
              <a:t>专题研讨、企业家讲坛、拓展训练、情境体验、职业实践。</a:t>
            </a:r>
          </a:p>
        </p:txBody>
      </p:sp>
      <p:pic>
        <p:nvPicPr>
          <p:cNvPr id="24579" name="Picture 25" descr="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6400" y="3606800"/>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4580" name="Picture 23" descr="南京新东方校长讲学"/>
          <p:cNvPicPr>
            <a:picLocks noChangeArrowheads="1"/>
          </p:cNvPicPr>
          <p:nvPr/>
        </p:nvPicPr>
        <p:blipFill>
          <a:blip r:embed="rId4" cstate="email">
            <a:extLst>
              <a:ext uri="{28A0092B-C50C-407E-A947-70E740481C1C}">
                <a14:useLocalDpi xmlns:a14="http://schemas.microsoft.com/office/drawing/2010/main"/>
              </a:ext>
            </a:extLst>
          </a:blip>
          <a:srcRect t="26457"/>
          <a:stretch>
            <a:fillRect/>
          </a:stretch>
        </p:blipFill>
        <p:spPr bwMode="auto">
          <a:xfrm>
            <a:off x="4700588" y="3589338"/>
            <a:ext cx="3959225" cy="2881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20" name="Rectangle 17"/>
          <p:cNvSpPr>
            <a:spLocks noChangeArrowheads="1"/>
          </p:cNvSpPr>
          <p:nvPr/>
        </p:nvSpPr>
        <p:spPr bwMode="auto">
          <a:xfrm>
            <a:off x="617538" y="1606550"/>
            <a:ext cx="531336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五</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丰富职业实践活动，增强专业文化体验</a:t>
            </a:r>
          </a:p>
        </p:txBody>
      </p:sp>
      <p:grpSp>
        <p:nvGrpSpPr>
          <p:cNvPr id="24582" name="Group 209"/>
          <p:cNvGrpSpPr>
            <a:grpSpLocks/>
          </p:cNvGrpSpPr>
          <p:nvPr/>
        </p:nvGrpSpPr>
        <p:grpSpPr bwMode="auto">
          <a:xfrm>
            <a:off x="222250" y="779463"/>
            <a:ext cx="4546600" cy="719137"/>
            <a:chOff x="140" y="491"/>
            <a:chExt cx="2864" cy="453"/>
          </a:xfrm>
        </p:grpSpPr>
        <p:sp>
          <p:nvSpPr>
            <p:cNvPr id="24583"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4584"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5"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15" descr="我校喜获2013年全国职业院校技能大赛机器人技术应用赛项金牌3"/>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17513" y="3475038"/>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5" name="Rectangle 19"/>
          <p:cNvSpPr>
            <a:spLocks noChangeArrowheads="1"/>
          </p:cNvSpPr>
          <p:nvPr/>
        </p:nvSpPr>
        <p:spPr bwMode="auto">
          <a:xfrm>
            <a:off x="377825" y="2201863"/>
            <a:ext cx="6762750" cy="954087"/>
          </a:xfrm>
          <a:prstGeom prst="rect">
            <a:avLst/>
          </a:prstGeom>
          <a:noFill/>
          <a:ln w="9525">
            <a:noFill/>
            <a:miter lim="800000"/>
            <a:headEnd/>
            <a:tailEnd/>
          </a:ln>
          <a:effectLst/>
        </p:spPr>
        <p:txBody>
          <a:bodyPr anchor="ctr">
            <a:spAutoFit/>
          </a:bodyPr>
          <a:lstStyle/>
          <a:p>
            <a:pPr algn="l">
              <a:spcBef>
                <a:spcPct val="0"/>
              </a:spcBef>
              <a:defRPr/>
            </a:pPr>
            <a:r>
              <a:rPr lang="zh-CN" altLang="en-US" b="1" dirty="0">
                <a:effectLst>
                  <a:outerShdw blurRad="38100" dist="38100" dir="2700000" algn="tl">
                    <a:srgbClr val="C0C0C0"/>
                  </a:outerShdw>
                </a:effectLst>
              </a:rPr>
              <a:t>设计技能大赛</a:t>
            </a:r>
          </a:p>
          <a:p>
            <a:pPr algn="l">
              <a:spcBef>
                <a:spcPct val="0"/>
              </a:spcBef>
              <a:buClr>
                <a:schemeClr val="accent2"/>
              </a:buClr>
              <a:buFont typeface="Wingdings" pitchFamily="2" charset="2"/>
              <a:buChar char="n"/>
              <a:defRPr/>
            </a:pPr>
            <a:r>
              <a:rPr lang="zh-CN" altLang="en-US" sz="2400" dirty="0">
                <a:solidFill>
                  <a:schemeClr val="tx1"/>
                </a:solidFill>
                <a:latin typeface="宋体" pitchFamily="2" charset="-122"/>
                <a:ea typeface="宋体" pitchFamily="2" charset="-122"/>
              </a:rPr>
              <a:t>全方位体验行业文化。</a:t>
            </a:r>
          </a:p>
        </p:txBody>
      </p:sp>
      <p:pic>
        <p:nvPicPr>
          <p:cNvPr id="25604" name="Picture 8" descr="2012年全国职业院校报关技能大赛团队赛一等奖 个人单项赛前三名"/>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0413" y="3475038"/>
            <a:ext cx="3959225" cy="2879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9" name="Rectangle 17"/>
          <p:cNvSpPr>
            <a:spLocks noChangeArrowheads="1"/>
          </p:cNvSpPr>
          <p:nvPr/>
        </p:nvSpPr>
        <p:spPr bwMode="auto">
          <a:xfrm>
            <a:off x="617538" y="1606550"/>
            <a:ext cx="5313362" cy="400050"/>
          </a:xfrm>
          <a:prstGeom prst="rect">
            <a:avLst/>
          </a:prstGeom>
          <a:noFill/>
          <a:ln w="9525" algn="ctr">
            <a:noFill/>
            <a:miter lim="800000"/>
            <a:headEnd/>
            <a:tailEnd/>
          </a:ln>
          <a:effectLst/>
        </p:spPr>
        <p:txBody>
          <a:bodyPr wrap="none">
            <a:spAutoFit/>
          </a:bodyPr>
          <a:lstStyle/>
          <a:p>
            <a:pPr>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五</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丰富职业实践活动，增强专业文化体验</a:t>
            </a:r>
          </a:p>
        </p:txBody>
      </p:sp>
      <p:grpSp>
        <p:nvGrpSpPr>
          <p:cNvPr id="25606" name="Group 209"/>
          <p:cNvGrpSpPr>
            <a:grpSpLocks/>
          </p:cNvGrpSpPr>
          <p:nvPr/>
        </p:nvGrpSpPr>
        <p:grpSpPr bwMode="auto">
          <a:xfrm>
            <a:off x="222250" y="779463"/>
            <a:ext cx="4546600" cy="719137"/>
            <a:chOff x="140" y="491"/>
            <a:chExt cx="2864" cy="453"/>
          </a:xfrm>
        </p:grpSpPr>
        <p:sp>
          <p:nvSpPr>
            <p:cNvPr id="25607"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25608"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09"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ChangeArrowheads="1"/>
          </p:cNvSpPr>
          <p:nvPr/>
        </p:nvSpPr>
        <p:spPr bwMode="auto">
          <a:xfrm>
            <a:off x="180975" y="1090613"/>
            <a:ext cx="6502400" cy="579437"/>
          </a:xfrm>
          <a:prstGeom prst="rect">
            <a:avLst/>
          </a:prstGeom>
          <a:noFill/>
          <a:ln w="9525">
            <a:noFill/>
            <a:miter lim="800000"/>
            <a:headEnd/>
            <a:tailEnd/>
          </a:ln>
        </p:spPr>
        <p:txBody>
          <a:bodyPr anchor="ctr">
            <a:spAutoFit/>
          </a:bodyPr>
          <a:lstStyle/>
          <a:p>
            <a:pPr>
              <a:defRPr/>
            </a:pPr>
            <a:r>
              <a:rPr lang="zh-CN" altLang="en-US" b="1">
                <a:solidFill>
                  <a:srgbClr val="333333"/>
                </a:solidFill>
                <a:effectLst>
                  <a:outerShdw blurRad="38100" dist="38100" dir="2700000" algn="tl">
                    <a:srgbClr val="C0C0C0"/>
                  </a:outerShdw>
                </a:effectLst>
              </a:rPr>
              <a:t>专业文化对接行业文化的系统设计</a:t>
            </a:r>
          </a:p>
        </p:txBody>
      </p:sp>
      <p:grpSp>
        <p:nvGrpSpPr>
          <p:cNvPr id="7171" name="Group 3"/>
          <p:cNvGrpSpPr>
            <a:grpSpLocks/>
          </p:cNvGrpSpPr>
          <p:nvPr/>
        </p:nvGrpSpPr>
        <p:grpSpPr bwMode="auto">
          <a:xfrm>
            <a:off x="996950" y="1890713"/>
            <a:ext cx="1992313" cy="1897062"/>
            <a:chOff x="1020" y="981"/>
            <a:chExt cx="1255" cy="1195"/>
          </a:xfrm>
        </p:grpSpPr>
        <p:sp>
          <p:nvSpPr>
            <p:cNvPr id="6150" name="Rectangle 2"/>
            <p:cNvSpPr>
              <a:spLocks noChangeArrowheads="1"/>
            </p:cNvSpPr>
            <p:nvPr/>
          </p:nvSpPr>
          <p:spPr bwMode="auto">
            <a:xfrm>
              <a:off x="1338" y="1344"/>
              <a:ext cx="937" cy="832"/>
            </a:xfrm>
            <a:prstGeom prst="rect">
              <a:avLst/>
            </a:prstGeom>
            <a:pattFill prst="ltHorz">
              <a:fgClr>
                <a:srgbClr val="FFFF99"/>
              </a:fgClr>
              <a:bgClr>
                <a:srgbClr val="FFFFFF"/>
              </a:bgClr>
            </a:pattFill>
            <a:ln w="9525">
              <a:solidFill>
                <a:srgbClr val="808080"/>
              </a:solidFill>
              <a:miter lim="800000"/>
              <a:headEnd/>
              <a:tailEnd/>
            </a:ln>
          </p:spPr>
          <p:txBody>
            <a:bodyPr anchor="ctr">
              <a:spAutoFit/>
            </a:bodyPr>
            <a:lstStyle/>
            <a:p>
              <a:pPr algn="l" eaLnBrk="0" hangingPunct="0">
                <a:spcBef>
                  <a:spcPct val="0"/>
                </a:spcBef>
                <a:defRPr/>
              </a:pPr>
              <a:r>
                <a:rPr lang="zh-CN" altLang="en-US" sz="4000" b="1">
                  <a:solidFill>
                    <a:srgbClr val="1C1C1C"/>
                  </a:solidFill>
                  <a:effectLst>
                    <a:outerShdw blurRad="38100" dist="38100" dir="2700000" algn="tl">
                      <a:srgbClr val="C0C0C0"/>
                    </a:outerShdw>
                  </a:effectLst>
                  <a:latin typeface="创艺简隶书" pitchFamily="2" charset="-122"/>
                  <a:ea typeface="创艺简隶书" pitchFamily="2" charset="-122"/>
                </a:rPr>
                <a:t>　报 </a:t>
              </a:r>
            </a:p>
            <a:p>
              <a:pPr algn="l" eaLnBrk="0" hangingPunct="0">
                <a:spcBef>
                  <a:spcPct val="0"/>
                </a:spcBef>
                <a:defRPr/>
              </a:pPr>
              <a:r>
                <a:rPr lang="zh-CN" altLang="en-US" sz="4000" b="1">
                  <a:solidFill>
                    <a:srgbClr val="1C1C1C"/>
                  </a:solidFill>
                  <a:effectLst>
                    <a:outerShdw blurRad="38100" dist="38100" dir="2700000" algn="tl">
                      <a:srgbClr val="C0C0C0"/>
                    </a:outerShdw>
                  </a:effectLst>
                  <a:latin typeface="创艺简隶书" pitchFamily="2" charset="-122"/>
                  <a:ea typeface="创艺简隶书" pitchFamily="2" charset="-122"/>
                </a:rPr>
                <a:t>提纲</a:t>
              </a:r>
              <a:endParaRPr lang="zh-CN" altLang="en-US" sz="800" b="1">
                <a:solidFill>
                  <a:schemeClr val="bg1"/>
                </a:solidFill>
                <a:effectLst>
                  <a:outerShdw blurRad="38100" dist="38100" dir="2700000" algn="tl">
                    <a:srgbClr val="C0C0C0"/>
                  </a:outerShdw>
                </a:effectLst>
                <a:latin typeface="创艺简隶书" pitchFamily="2" charset="-122"/>
                <a:ea typeface="创艺简隶书" pitchFamily="2" charset="-122"/>
              </a:endParaRPr>
            </a:p>
          </p:txBody>
        </p:sp>
        <p:sp>
          <p:nvSpPr>
            <p:cNvPr id="175109" name="Rectangle 5"/>
            <p:cNvSpPr>
              <a:spLocks noChangeArrowheads="1"/>
            </p:cNvSpPr>
            <p:nvPr/>
          </p:nvSpPr>
          <p:spPr bwMode="auto">
            <a:xfrm>
              <a:off x="1020" y="981"/>
              <a:ext cx="884" cy="980"/>
            </a:xfrm>
            <a:prstGeom prst="rect">
              <a:avLst/>
            </a:prstGeom>
            <a:noFill/>
            <a:ln w="9525" algn="ctr">
              <a:noFill/>
              <a:miter lim="800000"/>
              <a:headEnd/>
              <a:tailEnd/>
            </a:ln>
            <a:effectLst/>
          </p:spPr>
          <p:txBody>
            <a:bodyPr wrap="none">
              <a:spAutoFit/>
            </a:bodyPr>
            <a:lstStyle/>
            <a:p>
              <a:pPr algn="l">
                <a:defRPr/>
              </a:pPr>
              <a:r>
                <a:rPr lang="zh-CN" altLang="en-US" sz="9600">
                  <a:solidFill>
                    <a:srgbClr val="FF0000"/>
                  </a:solidFill>
                  <a:effectLst>
                    <a:outerShdw blurRad="38100" dist="38100" dir="2700000" algn="tl">
                      <a:srgbClr val="C0C0C0"/>
                    </a:outerShdw>
                  </a:effectLst>
                  <a:latin typeface="方正舒体" pitchFamily="2" charset="-122"/>
                  <a:ea typeface="方正舒体" pitchFamily="2" charset="-122"/>
                </a:rPr>
                <a:t>汇</a:t>
              </a:r>
            </a:p>
          </p:txBody>
        </p:sp>
      </p:grpSp>
      <p:sp>
        <p:nvSpPr>
          <p:cNvPr id="7172" name="Text Box 36"/>
          <p:cNvSpPr txBox="1">
            <a:spLocks noChangeArrowheads="1"/>
          </p:cNvSpPr>
          <p:nvPr/>
        </p:nvSpPr>
        <p:spPr bwMode="auto">
          <a:xfrm>
            <a:off x="5232400" y="6461125"/>
            <a:ext cx="1790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000" b="1">
                <a:solidFill>
                  <a:srgbClr val="F8F8F8"/>
                </a:solidFill>
                <a:latin typeface="Arial" pitchFamily="34" charset="0"/>
                <a:ea typeface="黑体" pitchFamily="49" charset="-122"/>
              </a:rPr>
              <a:t>结语</a:t>
            </a:r>
          </a:p>
        </p:txBody>
      </p:sp>
      <p:grpSp>
        <p:nvGrpSpPr>
          <p:cNvPr id="7173" name="Group 58"/>
          <p:cNvGrpSpPr>
            <a:grpSpLocks/>
          </p:cNvGrpSpPr>
          <p:nvPr/>
        </p:nvGrpSpPr>
        <p:grpSpPr bwMode="auto">
          <a:xfrm>
            <a:off x="3338513" y="2439988"/>
            <a:ext cx="5153025" cy="3543300"/>
            <a:chOff x="2415" y="1537"/>
            <a:chExt cx="2579" cy="2232"/>
          </a:xfrm>
        </p:grpSpPr>
        <p:sp>
          <p:nvSpPr>
            <p:cNvPr id="175135" name="Freeform 31"/>
            <p:cNvSpPr>
              <a:spLocks noChangeAspect="1"/>
            </p:cNvSpPr>
            <p:nvPr/>
          </p:nvSpPr>
          <p:spPr bwMode="gray">
            <a:xfrm>
              <a:off x="2717" y="3158"/>
              <a:ext cx="2271" cy="611"/>
            </a:xfrm>
            <a:custGeom>
              <a:avLst/>
              <a:gdLst/>
              <a:ahLst/>
              <a:cxnLst>
                <a:cxn ang="0">
                  <a:pos x="0" y="5"/>
                </a:cxn>
                <a:cxn ang="0">
                  <a:pos x="0" y="357"/>
                </a:cxn>
                <a:cxn ang="0">
                  <a:pos x="2667" y="357"/>
                </a:cxn>
                <a:cxn ang="0">
                  <a:pos x="2854" y="182"/>
                </a:cxn>
                <a:cxn ang="0">
                  <a:pos x="2667" y="0"/>
                </a:cxn>
                <a:cxn ang="0">
                  <a:pos x="0" y="5"/>
                </a:cxn>
              </a:cxnLst>
              <a:rect l="0" t="0" r="r" b="b"/>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333399">
                    <a:gamma/>
                    <a:shade val="46275"/>
                    <a:invGamma/>
                  </a:srgbClr>
                </a:gs>
                <a:gs pos="50000">
                  <a:srgbClr val="333399">
                    <a:alpha val="91000"/>
                  </a:srgbClr>
                </a:gs>
                <a:gs pos="100000">
                  <a:srgbClr val="333399">
                    <a:gamma/>
                    <a:shade val="46275"/>
                    <a:invGamma/>
                  </a:srgb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75136" name="Freeform 32"/>
            <p:cNvSpPr>
              <a:spLocks noChangeAspect="1"/>
            </p:cNvSpPr>
            <p:nvPr/>
          </p:nvSpPr>
          <p:spPr bwMode="gray">
            <a:xfrm>
              <a:off x="2415" y="3181"/>
              <a:ext cx="290" cy="565"/>
            </a:xfrm>
            <a:custGeom>
              <a:avLst/>
              <a:gdLst/>
              <a:ahLst/>
              <a:cxnLst>
                <a:cxn ang="0">
                  <a:pos x="372" y="1"/>
                </a:cxn>
                <a:cxn ang="0">
                  <a:pos x="372" y="358"/>
                </a:cxn>
                <a:cxn ang="0">
                  <a:pos x="165" y="357"/>
                </a:cxn>
                <a:cxn ang="0">
                  <a:pos x="0" y="181"/>
                </a:cxn>
                <a:cxn ang="0">
                  <a:pos x="164" y="1"/>
                </a:cxn>
                <a:cxn ang="0">
                  <a:pos x="372" y="1"/>
                </a:cxn>
              </a:cxnLst>
              <a:rect l="0" t="0" r="r" b="b"/>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chemeClr val="accent2">
                    <a:gamma/>
                    <a:shade val="46275"/>
                    <a:invGamma/>
                  </a:schemeClr>
                </a:gs>
                <a:gs pos="50000">
                  <a:schemeClr val="accent2">
                    <a:alpha val="91000"/>
                  </a:schemeClr>
                </a:gs>
                <a:gs pos="100000">
                  <a:schemeClr val="accent2">
                    <a:gamma/>
                    <a:shade val="46275"/>
                    <a:invGamma/>
                  </a:scheme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7176" name="Text Box 33"/>
            <p:cNvSpPr txBox="1">
              <a:spLocks noChangeArrowheads="1"/>
            </p:cNvSpPr>
            <p:nvPr/>
          </p:nvSpPr>
          <p:spPr bwMode="auto">
            <a:xfrm>
              <a:off x="2936" y="3302"/>
              <a:ext cx="177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800" b="1">
                  <a:solidFill>
                    <a:srgbClr val="F8F8F8"/>
                  </a:solidFill>
                  <a:latin typeface="Arial" pitchFamily="34" charset="0"/>
                  <a:ea typeface="黑体" pitchFamily="49" charset="-122"/>
                </a:rPr>
                <a:t>思考与展望</a:t>
              </a:r>
            </a:p>
          </p:txBody>
        </p:sp>
        <p:sp>
          <p:nvSpPr>
            <p:cNvPr id="175144" name="Text Box 40"/>
            <p:cNvSpPr txBox="1">
              <a:spLocks noChangeAspect="1" noChangeArrowheads="1"/>
            </p:cNvSpPr>
            <p:nvPr/>
          </p:nvSpPr>
          <p:spPr bwMode="gray">
            <a:xfrm>
              <a:off x="2464" y="3309"/>
              <a:ext cx="249" cy="354"/>
            </a:xfrm>
            <a:prstGeom prst="rect">
              <a:avLst/>
            </a:prstGeom>
            <a:noFill/>
            <a:ln w="9525">
              <a:noFill/>
              <a:miter lim="800000"/>
              <a:headEnd/>
              <a:tailEnd/>
            </a:ln>
            <a:effectLst>
              <a:outerShdw dist="28398" dir="1593903" algn="ctr" rotWithShape="0">
                <a:srgbClr val="333333">
                  <a:alpha val="50000"/>
                </a:srgbClr>
              </a:outerShdw>
            </a:effectLst>
          </p:spPr>
          <p:txBody>
            <a:bodyPr/>
            <a:lstStyle/>
            <a:p>
              <a:pPr>
                <a:defRPr/>
              </a:pPr>
              <a:r>
                <a:rPr lang="zh-CN" altLang="en-US" sz="2800" b="1" dirty="0">
                  <a:solidFill>
                    <a:srgbClr val="F8F8F8"/>
                  </a:solidFill>
                  <a:latin typeface="Arial" pitchFamily="34" charset="0"/>
                  <a:ea typeface="黑体" pitchFamily="2" charset="-122"/>
                </a:rPr>
                <a:t>三</a:t>
              </a:r>
            </a:p>
          </p:txBody>
        </p:sp>
        <p:grpSp>
          <p:nvGrpSpPr>
            <p:cNvPr id="7178" name="Group 57"/>
            <p:cNvGrpSpPr>
              <a:grpSpLocks/>
            </p:cNvGrpSpPr>
            <p:nvPr/>
          </p:nvGrpSpPr>
          <p:grpSpPr bwMode="auto">
            <a:xfrm>
              <a:off x="2434" y="1537"/>
              <a:ext cx="2557" cy="645"/>
              <a:chOff x="2434" y="1537"/>
              <a:chExt cx="2557" cy="645"/>
            </a:xfrm>
          </p:grpSpPr>
          <p:sp>
            <p:nvSpPr>
              <p:cNvPr id="175145" name="Freeform 41"/>
              <p:cNvSpPr>
                <a:spLocks noChangeAspect="1"/>
              </p:cNvSpPr>
              <p:nvPr/>
            </p:nvSpPr>
            <p:spPr bwMode="gray">
              <a:xfrm>
                <a:off x="2752" y="1537"/>
                <a:ext cx="2239" cy="643"/>
              </a:xfrm>
              <a:custGeom>
                <a:avLst/>
                <a:gdLst/>
                <a:ahLst/>
                <a:cxnLst>
                  <a:cxn ang="0">
                    <a:pos x="0" y="5"/>
                  </a:cxn>
                  <a:cxn ang="0">
                    <a:pos x="0" y="357"/>
                  </a:cxn>
                  <a:cxn ang="0">
                    <a:pos x="2667" y="357"/>
                  </a:cxn>
                  <a:cxn ang="0">
                    <a:pos x="2854" y="182"/>
                  </a:cxn>
                  <a:cxn ang="0">
                    <a:pos x="2667" y="0"/>
                  </a:cxn>
                  <a:cxn ang="0">
                    <a:pos x="0" y="5"/>
                  </a:cxn>
                </a:cxnLst>
                <a:rect l="0" t="0" r="r" b="b"/>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333399">
                      <a:gamma/>
                      <a:shade val="46275"/>
                      <a:invGamma/>
                    </a:srgbClr>
                  </a:gs>
                  <a:gs pos="50000">
                    <a:srgbClr val="333399">
                      <a:alpha val="91000"/>
                    </a:srgbClr>
                  </a:gs>
                  <a:gs pos="100000">
                    <a:srgbClr val="333399">
                      <a:gamma/>
                      <a:shade val="46275"/>
                      <a:invGamma/>
                    </a:srgb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75146" name="Freeform 42"/>
              <p:cNvSpPr>
                <a:spLocks noChangeAspect="1"/>
              </p:cNvSpPr>
              <p:nvPr/>
            </p:nvSpPr>
            <p:spPr bwMode="gray">
              <a:xfrm>
                <a:off x="2434" y="1537"/>
                <a:ext cx="290" cy="645"/>
              </a:xfrm>
              <a:custGeom>
                <a:avLst/>
                <a:gdLst/>
                <a:ahLst/>
                <a:cxnLst>
                  <a:cxn ang="0">
                    <a:pos x="372" y="1"/>
                  </a:cxn>
                  <a:cxn ang="0">
                    <a:pos x="372" y="358"/>
                  </a:cxn>
                  <a:cxn ang="0">
                    <a:pos x="165" y="357"/>
                  </a:cxn>
                  <a:cxn ang="0">
                    <a:pos x="0" y="181"/>
                  </a:cxn>
                  <a:cxn ang="0">
                    <a:pos x="164" y="1"/>
                  </a:cxn>
                  <a:cxn ang="0">
                    <a:pos x="372" y="1"/>
                  </a:cxn>
                </a:cxnLst>
                <a:rect l="0" t="0" r="r" b="b"/>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chemeClr val="accent2">
                      <a:gamma/>
                      <a:shade val="46275"/>
                      <a:invGamma/>
                    </a:schemeClr>
                  </a:gs>
                  <a:gs pos="50000">
                    <a:schemeClr val="accent2">
                      <a:alpha val="91000"/>
                    </a:schemeClr>
                  </a:gs>
                  <a:gs pos="100000">
                    <a:schemeClr val="accent2">
                      <a:gamma/>
                      <a:shade val="46275"/>
                      <a:invGamma/>
                    </a:scheme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7185" name="Text Box 43"/>
              <p:cNvSpPr txBox="1">
                <a:spLocks noChangeArrowheads="1"/>
              </p:cNvSpPr>
              <p:nvPr/>
            </p:nvSpPr>
            <p:spPr bwMode="auto">
              <a:xfrm>
                <a:off x="2835" y="1548"/>
                <a:ext cx="1984"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800" b="1">
                    <a:solidFill>
                      <a:srgbClr val="F8F8F8"/>
                    </a:solidFill>
                    <a:latin typeface="Arial" pitchFamily="34" charset="0"/>
                    <a:ea typeface="黑体" pitchFamily="49" charset="-122"/>
                  </a:rPr>
                  <a:t>学校基本情况与校园文化建设的基本思路 </a:t>
                </a:r>
              </a:p>
            </p:txBody>
          </p:sp>
          <p:sp>
            <p:nvSpPr>
              <p:cNvPr id="175148" name="Text Box 44"/>
              <p:cNvSpPr txBox="1">
                <a:spLocks noChangeAspect="1" noChangeArrowheads="1"/>
              </p:cNvSpPr>
              <p:nvPr/>
            </p:nvSpPr>
            <p:spPr bwMode="gray">
              <a:xfrm>
                <a:off x="2457" y="1718"/>
                <a:ext cx="250" cy="277"/>
              </a:xfrm>
              <a:prstGeom prst="rect">
                <a:avLst/>
              </a:prstGeom>
              <a:noFill/>
              <a:ln w="9525">
                <a:noFill/>
                <a:miter lim="800000"/>
                <a:headEnd/>
                <a:tailEnd/>
              </a:ln>
              <a:effectLst>
                <a:outerShdw dist="28398" dir="1593903" algn="ctr" rotWithShape="0">
                  <a:srgbClr val="333333">
                    <a:alpha val="50000"/>
                  </a:srgbClr>
                </a:outerShdw>
              </a:effectLst>
            </p:spPr>
            <p:txBody>
              <a:bodyPr/>
              <a:lstStyle/>
              <a:p>
                <a:pPr>
                  <a:defRPr/>
                </a:pPr>
                <a:r>
                  <a:rPr lang="zh-CN" altLang="en-US" sz="2800" b="1" dirty="0">
                    <a:solidFill>
                      <a:srgbClr val="F8F8F8"/>
                    </a:solidFill>
                    <a:latin typeface="Arial" pitchFamily="34" charset="0"/>
                    <a:ea typeface="黑体" pitchFamily="2" charset="-122"/>
                  </a:rPr>
                  <a:t>一</a:t>
                </a:r>
              </a:p>
            </p:txBody>
          </p:sp>
        </p:grpSp>
        <p:sp>
          <p:nvSpPr>
            <p:cNvPr id="175150" name="Freeform 46"/>
            <p:cNvSpPr>
              <a:spLocks noChangeAspect="1"/>
            </p:cNvSpPr>
            <p:nvPr/>
          </p:nvSpPr>
          <p:spPr bwMode="gray">
            <a:xfrm>
              <a:off x="2421" y="2364"/>
              <a:ext cx="290" cy="643"/>
            </a:xfrm>
            <a:custGeom>
              <a:avLst/>
              <a:gdLst/>
              <a:ahLst/>
              <a:cxnLst>
                <a:cxn ang="0">
                  <a:pos x="372" y="1"/>
                </a:cxn>
                <a:cxn ang="0">
                  <a:pos x="372" y="358"/>
                </a:cxn>
                <a:cxn ang="0">
                  <a:pos x="165" y="357"/>
                </a:cxn>
                <a:cxn ang="0">
                  <a:pos x="0" y="181"/>
                </a:cxn>
                <a:cxn ang="0">
                  <a:pos x="164" y="1"/>
                </a:cxn>
                <a:cxn ang="0">
                  <a:pos x="372" y="1"/>
                </a:cxn>
              </a:cxnLst>
              <a:rect l="0" t="0" r="r" b="b"/>
              <a:pathLst>
                <a:path w="372" h="358">
                  <a:moveTo>
                    <a:pt x="372" y="1"/>
                  </a:moveTo>
                  <a:cubicBezTo>
                    <a:pt x="372" y="179"/>
                    <a:pt x="372" y="358"/>
                    <a:pt x="372" y="358"/>
                  </a:cubicBezTo>
                  <a:lnTo>
                    <a:pt x="165" y="357"/>
                  </a:lnTo>
                  <a:cubicBezTo>
                    <a:pt x="137" y="357"/>
                    <a:pt x="0" y="316"/>
                    <a:pt x="0" y="181"/>
                  </a:cubicBezTo>
                  <a:cubicBezTo>
                    <a:pt x="0" y="46"/>
                    <a:pt x="126" y="0"/>
                    <a:pt x="164" y="1"/>
                  </a:cubicBezTo>
                  <a:lnTo>
                    <a:pt x="372" y="1"/>
                  </a:lnTo>
                  <a:close/>
                </a:path>
              </a:pathLst>
            </a:custGeom>
            <a:gradFill rotWithShape="1">
              <a:gsLst>
                <a:gs pos="0">
                  <a:schemeClr val="accent2">
                    <a:gamma/>
                    <a:shade val="46275"/>
                    <a:invGamma/>
                  </a:schemeClr>
                </a:gs>
                <a:gs pos="50000">
                  <a:schemeClr val="accent2">
                    <a:alpha val="91000"/>
                  </a:schemeClr>
                </a:gs>
                <a:gs pos="100000">
                  <a:schemeClr val="accent2">
                    <a:gamma/>
                    <a:shade val="46275"/>
                    <a:invGamma/>
                  </a:scheme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175149" name="Freeform 45"/>
            <p:cNvSpPr>
              <a:spLocks noChangeAspect="1"/>
            </p:cNvSpPr>
            <p:nvPr/>
          </p:nvSpPr>
          <p:spPr bwMode="gray">
            <a:xfrm>
              <a:off x="2723" y="2376"/>
              <a:ext cx="2271" cy="631"/>
            </a:xfrm>
            <a:custGeom>
              <a:avLst/>
              <a:gdLst/>
              <a:ahLst/>
              <a:cxnLst>
                <a:cxn ang="0">
                  <a:pos x="0" y="5"/>
                </a:cxn>
                <a:cxn ang="0">
                  <a:pos x="0" y="357"/>
                </a:cxn>
                <a:cxn ang="0">
                  <a:pos x="2667" y="357"/>
                </a:cxn>
                <a:cxn ang="0">
                  <a:pos x="2854" y="182"/>
                </a:cxn>
                <a:cxn ang="0">
                  <a:pos x="2667" y="0"/>
                </a:cxn>
                <a:cxn ang="0">
                  <a:pos x="0" y="5"/>
                </a:cxn>
              </a:cxnLst>
              <a:rect l="0" t="0" r="r" b="b"/>
              <a:pathLst>
                <a:path w="2856" h="358">
                  <a:moveTo>
                    <a:pt x="0" y="5"/>
                  </a:moveTo>
                  <a:lnTo>
                    <a:pt x="0" y="357"/>
                  </a:lnTo>
                  <a:cubicBezTo>
                    <a:pt x="97" y="358"/>
                    <a:pt x="2594" y="357"/>
                    <a:pt x="2667" y="357"/>
                  </a:cubicBezTo>
                  <a:cubicBezTo>
                    <a:pt x="2739" y="357"/>
                    <a:pt x="2851" y="321"/>
                    <a:pt x="2854" y="182"/>
                  </a:cubicBezTo>
                  <a:cubicBezTo>
                    <a:pt x="2856" y="43"/>
                    <a:pt x="2755" y="0"/>
                    <a:pt x="2667" y="0"/>
                  </a:cubicBezTo>
                  <a:cubicBezTo>
                    <a:pt x="2579" y="0"/>
                    <a:pt x="95" y="5"/>
                    <a:pt x="0" y="5"/>
                  </a:cubicBezTo>
                  <a:close/>
                </a:path>
              </a:pathLst>
            </a:custGeom>
            <a:gradFill rotWithShape="1">
              <a:gsLst>
                <a:gs pos="0">
                  <a:srgbClr val="333399">
                    <a:gamma/>
                    <a:shade val="46275"/>
                    <a:invGamma/>
                  </a:srgbClr>
                </a:gs>
                <a:gs pos="50000">
                  <a:srgbClr val="333399">
                    <a:alpha val="91000"/>
                  </a:srgbClr>
                </a:gs>
                <a:gs pos="100000">
                  <a:srgbClr val="333399">
                    <a:gamma/>
                    <a:shade val="46275"/>
                    <a:invGamma/>
                  </a:srgbClr>
                </a:gs>
              </a:gsLst>
              <a:lin ang="5400000" scaled="1"/>
            </a:gradFill>
            <a:ln w="28575" cap="flat" cmpd="sng">
              <a:solidFill>
                <a:schemeClr val="bg2"/>
              </a:solidFill>
              <a:prstDash val="solid"/>
              <a:round/>
              <a:headEnd/>
              <a:tailEnd/>
            </a:ln>
            <a:effectLst>
              <a:outerShdw dist="35921" dir="2700000" algn="ctr" rotWithShape="0">
                <a:schemeClr val="bg2"/>
              </a:outerShdw>
            </a:effectLst>
          </p:spPr>
          <p:txBody>
            <a:bodyPr wrap="none" anchor="ctr"/>
            <a:lstStyle/>
            <a:p>
              <a:pPr>
                <a:defRPr/>
              </a:pPr>
              <a:endParaRPr lang="zh-CN" altLang="en-US"/>
            </a:p>
          </p:txBody>
        </p:sp>
        <p:sp>
          <p:nvSpPr>
            <p:cNvPr id="7181" name="Text Box 47"/>
            <p:cNvSpPr txBox="1">
              <a:spLocks noChangeArrowheads="1"/>
            </p:cNvSpPr>
            <p:nvPr/>
          </p:nvSpPr>
          <p:spPr bwMode="auto">
            <a:xfrm>
              <a:off x="2843" y="2404"/>
              <a:ext cx="1984"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800" b="1">
                  <a:solidFill>
                    <a:srgbClr val="F8F8F8"/>
                  </a:solidFill>
                  <a:latin typeface="Arial" pitchFamily="34" charset="0"/>
                  <a:ea typeface="黑体" pitchFamily="49" charset="-122"/>
                </a:rPr>
                <a:t>商贸专业文化建设的实践探索</a:t>
              </a:r>
            </a:p>
          </p:txBody>
        </p:sp>
        <p:sp>
          <p:nvSpPr>
            <p:cNvPr id="7182" name="Text Box 48"/>
            <p:cNvSpPr txBox="1">
              <a:spLocks noChangeArrowheads="1"/>
            </p:cNvSpPr>
            <p:nvPr/>
          </p:nvSpPr>
          <p:spPr bwMode="auto">
            <a:xfrm>
              <a:off x="2494" y="2527"/>
              <a:ext cx="184"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800" b="1">
                  <a:solidFill>
                    <a:srgbClr val="F8F8F8"/>
                  </a:solidFill>
                  <a:latin typeface="Arial" pitchFamily="34" charset="0"/>
                  <a:ea typeface="黑体" pitchFamily="49" charset="-122"/>
                </a:rPr>
                <a:t>二</a:t>
              </a:r>
            </a:p>
          </p:txBody>
        </p: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Group 2"/>
          <p:cNvGrpSpPr>
            <a:grpSpLocks/>
          </p:cNvGrpSpPr>
          <p:nvPr/>
        </p:nvGrpSpPr>
        <p:grpSpPr bwMode="auto">
          <a:xfrm>
            <a:off x="377825" y="1125538"/>
            <a:ext cx="3619500" cy="719137"/>
            <a:chOff x="140" y="491"/>
            <a:chExt cx="2864" cy="453"/>
          </a:xfrm>
        </p:grpSpPr>
        <p:sp>
          <p:nvSpPr>
            <p:cNvPr id="26629" name="Rectangle 3"/>
            <p:cNvSpPr>
              <a:spLocks noChangeArrowheads="1"/>
            </p:cNvSpPr>
            <p:nvPr/>
          </p:nvSpPr>
          <p:spPr bwMode="auto">
            <a:xfrm>
              <a:off x="140" y="491"/>
              <a:ext cx="528"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三</a:t>
              </a:r>
            </a:p>
          </p:txBody>
        </p:sp>
        <p:sp>
          <p:nvSpPr>
            <p:cNvPr id="26630" name="Line 4"/>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31" name="Text Box 4"/>
            <p:cNvSpPr txBox="1">
              <a:spLocks noChangeArrowheads="1"/>
            </p:cNvSpPr>
            <p:nvPr/>
          </p:nvSpPr>
          <p:spPr bwMode="auto">
            <a:xfrm>
              <a:off x="622" y="494"/>
              <a:ext cx="238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b="1"/>
                <a:t>思考与展望</a:t>
              </a:r>
              <a:r>
                <a:rPr lang="zh-CN" altLang="en-US"/>
                <a:t> </a:t>
              </a:r>
            </a:p>
          </p:txBody>
        </p:sp>
      </p:grpSp>
      <p:sp>
        <p:nvSpPr>
          <p:cNvPr id="26627" name="AutoShape 6">
            <a:hlinkClick r:id="" action="ppaction://noaction" highlightClick="1"/>
          </p:cNvPr>
          <p:cNvSpPr>
            <a:spLocks noChangeArrowheads="1"/>
          </p:cNvSpPr>
          <p:nvPr/>
        </p:nvSpPr>
        <p:spPr bwMode="auto">
          <a:xfrm>
            <a:off x="7683500" y="952500"/>
            <a:ext cx="1193800" cy="1092200"/>
          </a:xfrm>
          <a:prstGeom prst="actionButtonHelp">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6628" name="Rectangle 7"/>
          <p:cNvSpPr>
            <a:spLocks noGrp="1" noChangeArrowheads="1"/>
          </p:cNvSpPr>
          <p:nvPr>
            <p:ph type="body" idx="1"/>
          </p:nvPr>
        </p:nvSpPr>
        <p:spPr bwMode="auto">
          <a:xfrm>
            <a:off x="581025" y="3086100"/>
            <a:ext cx="8012113" cy="2544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Tx/>
              <a:buNone/>
            </a:pPr>
            <a:r>
              <a:rPr lang="en-US" altLang="zh-CN" sz="4000" b="1" smtClean="0">
                <a:ea typeface="华文仿宋" pitchFamily="2" charset="-122"/>
              </a:rPr>
              <a:t>          </a:t>
            </a:r>
            <a:r>
              <a:rPr lang="zh-CN" altLang="en-US" sz="4000" b="1" smtClean="0">
                <a:ea typeface="黑体" pitchFamily="49" charset="-122"/>
              </a:rPr>
              <a:t>一是如何进一步凸显工业现代化进程中高职文化建设的历史责任与担当？</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6">
            <a:hlinkClick r:id="" action="ppaction://noaction" highlightClick="1"/>
          </p:cNvPr>
          <p:cNvSpPr>
            <a:spLocks noChangeArrowheads="1"/>
          </p:cNvSpPr>
          <p:nvPr/>
        </p:nvSpPr>
        <p:spPr bwMode="auto">
          <a:xfrm>
            <a:off x="7683500" y="952500"/>
            <a:ext cx="1193800" cy="1092200"/>
          </a:xfrm>
          <a:prstGeom prst="actionButtonHelp">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7651" name="Rectangle 7"/>
          <p:cNvSpPr>
            <a:spLocks noGrp="1" noChangeArrowheads="1"/>
          </p:cNvSpPr>
          <p:nvPr>
            <p:ph type="body" idx="1"/>
          </p:nvPr>
        </p:nvSpPr>
        <p:spPr bwMode="auto">
          <a:xfrm>
            <a:off x="579438" y="3084513"/>
            <a:ext cx="7897812" cy="22018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Tx/>
              <a:buNone/>
            </a:pPr>
            <a:r>
              <a:rPr lang="en-US" altLang="zh-CN" sz="4000" b="1" smtClean="0">
                <a:ea typeface="华文仿宋" pitchFamily="2" charset="-122"/>
              </a:rPr>
              <a:t>         </a:t>
            </a:r>
            <a:r>
              <a:rPr lang="zh-CN" altLang="en-US" sz="4000" b="1" smtClean="0">
                <a:ea typeface="黑体" pitchFamily="49" charset="-122"/>
              </a:rPr>
              <a:t>二是如何进一步提升行业文化融入高职校园文化整体性与系统性？</a:t>
            </a:r>
          </a:p>
        </p:txBody>
      </p:sp>
      <p:grpSp>
        <p:nvGrpSpPr>
          <p:cNvPr id="27652" name="Group 2"/>
          <p:cNvGrpSpPr>
            <a:grpSpLocks/>
          </p:cNvGrpSpPr>
          <p:nvPr/>
        </p:nvGrpSpPr>
        <p:grpSpPr bwMode="auto">
          <a:xfrm>
            <a:off x="377825" y="1125538"/>
            <a:ext cx="3619500" cy="719137"/>
            <a:chOff x="140" y="491"/>
            <a:chExt cx="2864" cy="453"/>
          </a:xfrm>
        </p:grpSpPr>
        <p:sp>
          <p:nvSpPr>
            <p:cNvPr id="27653" name="Rectangle 3"/>
            <p:cNvSpPr>
              <a:spLocks noChangeArrowheads="1"/>
            </p:cNvSpPr>
            <p:nvPr/>
          </p:nvSpPr>
          <p:spPr bwMode="auto">
            <a:xfrm>
              <a:off x="140" y="491"/>
              <a:ext cx="528"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三</a:t>
              </a:r>
            </a:p>
          </p:txBody>
        </p:sp>
        <p:sp>
          <p:nvSpPr>
            <p:cNvPr id="27654" name="Line 4"/>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655" name="Text Box 4"/>
            <p:cNvSpPr txBox="1">
              <a:spLocks noChangeArrowheads="1"/>
            </p:cNvSpPr>
            <p:nvPr/>
          </p:nvSpPr>
          <p:spPr bwMode="auto">
            <a:xfrm>
              <a:off x="622" y="494"/>
              <a:ext cx="238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b="1"/>
                <a:t>思考与展望</a:t>
              </a:r>
              <a:r>
                <a:rPr lang="zh-CN" altLang="en-US"/>
                <a:t> </a:t>
              </a: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6">
            <a:hlinkClick r:id="" action="ppaction://noaction" highlightClick="1"/>
          </p:cNvPr>
          <p:cNvSpPr>
            <a:spLocks noChangeArrowheads="1"/>
          </p:cNvSpPr>
          <p:nvPr/>
        </p:nvSpPr>
        <p:spPr bwMode="auto">
          <a:xfrm>
            <a:off x="7683500" y="952500"/>
            <a:ext cx="1193800" cy="1092200"/>
          </a:xfrm>
          <a:prstGeom prst="actionButtonHelp">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28675" name="Rectangle 7"/>
          <p:cNvSpPr>
            <a:spLocks noGrp="1" noChangeArrowheads="1"/>
          </p:cNvSpPr>
          <p:nvPr>
            <p:ph type="body" idx="1"/>
          </p:nvPr>
        </p:nvSpPr>
        <p:spPr bwMode="auto">
          <a:xfrm>
            <a:off x="579438" y="3084513"/>
            <a:ext cx="7923212" cy="2532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buFontTx/>
              <a:buNone/>
            </a:pPr>
            <a:r>
              <a:rPr lang="en-US" altLang="zh-CN" sz="4000" b="1" smtClean="0">
                <a:ea typeface="华文仿宋" pitchFamily="2" charset="-122"/>
              </a:rPr>
              <a:t>          </a:t>
            </a:r>
            <a:r>
              <a:rPr lang="zh-CN" altLang="en-US" sz="4000" b="1" smtClean="0">
                <a:ea typeface="黑体" pitchFamily="49" charset="-122"/>
              </a:rPr>
              <a:t>三是如何进一步增强行业文化对高职师生职业素养的有效感染力？</a:t>
            </a:r>
            <a:endParaRPr lang="zh-CN" altLang="en-US" sz="4000" b="1" smtClean="0">
              <a:solidFill>
                <a:srgbClr val="3333CC"/>
              </a:solidFill>
              <a:latin typeface="楷体_GB2312" pitchFamily="49" charset="-122"/>
              <a:ea typeface="黑体" pitchFamily="49" charset="-122"/>
            </a:endParaRPr>
          </a:p>
        </p:txBody>
      </p:sp>
      <p:grpSp>
        <p:nvGrpSpPr>
          <p:cNvPr id="28676" name="Group 2"/>
          <p:cNvGrpSpPr>
            <a:grpSpLocks/>
          </p:cNvGrpSpPr>
          <p:nvPr/>
        </p:nvGrpSpPr>
        <p:grpSpPr bwMode="auto">
          <a:xfrm>
            <a:off x="377825" y="1125538"/>
            <a:ext cx="3619500" cy="719137"/>
            <a:chOff x="140" y="491"/>
            <a:chExt cx="2864" cy="453"/>
          </a:xfrm>
        </p:grpSpPr>
        <p:sp>
          <p:nvSpPr>
            <p:cNvPr id="28677" name="Rectangle 3"/>
            <p:cNvSpPr>
              <a:spLocks noChangeArrowheads="1"/>
            </p:cNvSpPr>
            <p:nvPr/>
          </p:nvSpPr>
          <p:spPr bwMode="auto">
            <a:xfrm>
              <a:off x="140" y="491"/>
              <a:ext cx="528"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三</a:t>
              </a:r>
            </a:p>
          </p:txBody>
        </p:sp>
        <p:sp>
          <p:nvSpPr>
            <p:cNvPr id="28678" name="Line 4"/>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79" name="Text Box 4"/>
            <p:cNvSpPr txBox="1">
              <a:spLocks noChangeArrowheads="1"/>
            </p:cNvSpPr>
            <p:nvPr/>
          </p:nvSpPr>
          <p:spPr bwMode="auto">
            <a:xfrm>
              <a:off x="622" y="494"/>
              <a:ext cx="238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b="1"/>
                <a:t>思考与展望</a:t>
              </a:r>
              <a:r>
                <a:rPr lang="zh-CN" altLang="en-US"/>
                <a:t> </a:t>
              </a: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2" name="Rectangle 4"/>
          <p:cNvSpPr>
            <a:spLocks noChangeArrowheads="1"/>
          </p:cNvSpPr>
          <p:nvPr/>
        </p:nvSpPr>
        <p:spPr bwMode="auto">
          <a:xfrm>
            <a:off x="4713288" y="2417763"/>
            <a:ext cx="4235450" cy="1570037"/>
          </a:xfrm>
          <a:prstGeom prst="rect">
            <a:avLst/>
          </a:prstGeom>
          <a:noFill/>
          <a:ln w="9525" algn="ctr">
            <a:noFill/>
            <a:miter lim="800000"/>
            <a:headEnd/>
            <a:tailEnd/>
          </a:ln>
          <a:effectLst/>
        </p:spPr>
        <p:txBody>
          <a:bodyPr>
            <a:spAutoFit/>
          </a:bodyPr>
          <a:lstStyle/>
          <a:p>
            <a:pPr algn="l">
              <a:spcBef>
                <a:spcPct val="0"/>
              </a:spcBef>
              <a:defRPr/>
            </a:pPr>
            <a:r>
              <a:rPr lang="zh-CN" altLang="en-US" sz="2400" b="1" dirty="0">
                <a:solidFill>
                  <a:schemeClr val="accent2"/>
                </a:solidFill>
              </a:rPr>
              <a:t>这里与各位同仁交流分享的仅是学院围绕该领域建设中的点滴思考与实践，期望各位同仁给予批评指正。</a:t>
            </a:r>
            <a:endParaRPr lang="zh-CN" altLang="en-US" sz="2400" b="1" i="1" dirty="0">
              <a:solidFill>
                <a:srgbClr val="FF0066"/>
              </a:solidFill>
              <a:effectLst>
                <a:outerShdw blurRad="38100" dist="38100" dir="2700000" algn="tl">
                  <a:srgbClr val="C0C0C0"/>
                </a:outerShdw>
              </a:effectLst>
              <a:latin typeface="幼圆" pitchFamily="49" charset="-122"/>
              <a:ea typeface="幼圆"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3"/>
          <p:cNvGrpSpPr>
            <a:grpSpLocks/>
          </p:cNvGrpSpPr>
          <p:nvPr/>
        </p:nvGrpSpPr>
        <p:grpSpPr bwMode="auto">
          <a:xfrm>
            <a:off x="234950" y="784225"/>
            <a:ext cx="4330700" cy="841375"/>
            <a:chOff x="148" y="494"/>
            <a:chExt cx="2728" cy="530"/>
          </a:xfrm>
        </p:grpSpPr>
        <p:sp>
          <p:nvSpPr>
            <p:cNvPr id="8198" name="Rectangle 4"/>
            <p:cNvSpPr>
              <a:spLocks noChangeArrowheads="1"/>
            </p:cNvSpPr>
            <p:nvPr/>
          </p:nvSpPr>
          <p:spPr bwMode="auto">
            <a:xfrm>
              <a:off x="220" y="603"/>
              <a:ext cx="314" cy="288"/>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2400">
                  <a:solidFill>
                    <a:schemeClr val="bg1"/>
                  </a:solidFill>
                  <a:latin typeface="Arial" pitchFamily="34" charset="0"/>
                </a:rPr>
                <a:t>一</a:t>
              </a:r>
            </a:p>
          </p:txBody>
        </p:sp>
        <p:sp>
          <p:nvSpPr>
            <p:cNvPr id="8199" name="Line 5"/>
            <p:cNvSpPr>
              <a:spLocks noChangeShapeType="1"/>
            </p:cNvSpPr>
            <p:nvPr/>
          </p:nvSpPr>
          <p:spPr bwMode="auto">
            <a:xfrm flipV="1">
              <a:off x="148" y="992"/>
              <a:ext cx="2635" cy="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00" name="Text Box 4"/>
            <p:cNvSpPr txBox="1">
              <a:spLocks noChangeArrowheads="1"/>
            </p:cNvSpPr>
            <p:nvPr/>
          </p:nvSpPr>
          <p:spPr bwMode="auto">
            <a:xfrm>
              <a:off x="551" y="494"/>
              <a:ext cx="232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400" b="1">
                  <a:solidFill>
                    <a:schemeClr val="tx1"/>
                  </a:solidFill>
                </a:rPr>
                <a:t>学校基本情况和专业文化建设的基本思路 </a:t>
              </a:r>
            </a:p>
          </p:txBody>
        </p:sp>
      </p:grpSp>
      <p:sp>
        <p:nvSpPr>
          <p:cNvPr id="8195" name="Text Box 9"/>
          <p:cNvSpPr txBox="1">
            <a:spLocks noChangeArrowheads="1"/>
          </p:cNvSpPr>
          <p:nvPr/>
        </p:nvSpPr>
        <p:spPr bwMode="auto">
          <a:xfrm>
            <a:off x="796925" y="1874838"/>
            <a:ext cx="7593013" cy="1568450"/>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buFont typeface="Wingdings" pitchFamily="2" charset="2"/>
              <a:buChar char="l"/>
            </a:pPr>
            <a:r>
              <a:rPr lang="zh-CN" altLang="en-US" sz="2400">
                <a:solidFill>
                  <a:schemeClr val="tx1"/>
                </a:solidFill>
              </a:rPr>
              <a:t>江苏省北部中心地域</a:t>
            </a:r>
          </a:p>
          <a:p>
            <a:pPr algn="l" eaLnBrk="1" hangingPunct="1">
              <a:buFont typeface="Wingdings" pitchFamily="2" charset="2"/>
              <a:buChar char="l"/>
            </a:pPr>
            <a:r>
              <a:rPr lang="zh-CN" altLang="en-US" sz="2400">
                <a:solidFill>
                  <a:schemeClr val="tx1"/>
                </a:solidFill>
              </a:rPr>
              <a:t>中国南北融汇之处</a:t>
            </a:r>
          </a:p>
          <a:p>
            <a:pPr algn="l" eaLnBrk="1" hangingPunct="1">
              <a:buFont typeface="Wingdings" pitchFamily="2" charset="2"/>
              <a:buChar char="l"/>
            </a:pPr>
            <a:r>
              <a:rPr lang="zh-CN" altLang="en-US" sz="2400">
                <a:solidFill>
                  <a:schemeClr val="tx1"/>
                </a:solidFill>
              </a:rPr>
              <a:t>省内有位置、全国有影响的战略性新兴产业基地</a:t>
            </a:r>
          </a:p>
        </p:txBody>
      </p:sp>
      <p:pic>
        <p:nvPicPr>
          <p:cNvPr id="8196" name="Picture 3" descr="C:\Documents and Settings\fld\桌面\20080121154348755.jpg"/>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3538" y="3686175"/>
            <a:ext cx="4046537" cy="29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25" descr="C:\Documents and Settings\fld\桌面\2009050810235422754.jpg"/>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05350" y="3725863"/>
            <a:ext cx="3959225" cy="2881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
          <p:cNvSpPr>
            <a:spLocks noChangeArrowheads="1"/>
          </p:cNvSpPr>
          <p:nvPr/>
        </p:nvSpPr>
        <p:spPr bwMode="auto">
          <a:xfrm>
            <a:off x="447675" y="2108200"/>
            <a:ext cx="48641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140000"/>
              </a:lnSpc>
              <a:spcBef>
                <a:spcPct val="0"/>
              </a:spcBef>
              <a:buClr>
                <a:srgbClr val="FF0066"/>
              </a:buClr>
              <a:buFont typeface="Wingdings" pitchFamily="2" charset="2"/>
              <a:buChar char="n"/>
            </a:pPr>
            <a:r>
              <a:rPr lang="zh-CN" altLang="en-US" sz="2400" u="sng">
                <a:solidFill>
                  <a:schemeClr val="tx1"/>
                </a:solidFill>
                <a:latin typeface="幼圆" pitchFamily="49" charset="-122"/>
                <a:ea typeface="幼圆" pitchFamily="49" charset="-122"/>
              </a:rPr>
              <a:t>　</a:t>
            </a:r>
            <a:r>
              <a:rPr lang="en-US" altLang="zh-CN" sz="2400" u="sng">
                <a:solidFill>
                  <a:srgbClr val="000066"/>
                </a:solidFill>
                <a:latin typeface="幼圆" pitchFamily="49" charset="-122"/>
                <a:ea typeface="幼圆" pitchFamily="49" charset="-122"/>
              </a:rPr>
              <a:t>1978</a:t>
            </a:r>
            <a:r>
              <a:rPr lang="zh-CN" altLang="en-US" sz="2400" u="sng">
                <a:solidFill>
                  <a:srgbClr val="000066"/>
                </a:solidFill>
                <a:latin typeface="幼圆" pitchFamily="49" charset="-122"/>
                <a:ea typeface="幼圆" pitchFamily="49" charset="-122"/>
              </a:rPr>
              <a:t>年建校</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a:t>
            </a:r>
            <a:r>
              <a:rPr lang="en-US" altLang="zh-CN" sz="2400" u="sng">
                <a:solidFill>
                  <a:srgbClr val="000066"/>
                </a:solidFill>
                <a:latin typeface="幼圆" pitchFamily="49" charset="-122"/>
                <a:ea typeface="幼圆" pitchFamily="49" charset="-122"/>
              </a:rPr>
              <a:t>2001</a:t>
            </a:r>
            <a:r>
              <a:rPr lang="zh-CN" altLang="en-US" sz="2400" u="sng">
                <a:solidFill>
                  <a:srgbClr val="000066"/>
                </a:solidFill>
                <a:latin typeface="幼圆" pitchFamily="49" charset="-122"/>
                <a:ea typeface="幼圆" pitchFamily="49" charset="-122"/>
              </a:rPr>
              <a:t>年升格为高职院</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a:t>
            </a:r>
            <a:r>
              <a:rPr lang="en-US" altLang="zh-CN" sz="2400" u="sng">
                <a:solidFill>
                  <a:srgbClr val="000066"/>
                </a:solidFill>
                <a:latin typeface="幼圆" pitchFamily="49" charset="-122"/>
                <a:ea typeface="幼圆" pitchFamily="49" charset="-122"/>
              </a:rPr>
              <a:t>2005</a:t>
            </a:r>
            <a:r>
              <a:rPr lang="zh-CN" altLang="en-US" sz="2400" u="sng">
                <a:solidFill>
                  <a:srgbClr val="000066"/>
                </a:solidFill>
                <a:latin typeface="幼圆" pitchFamily="49" charset="-122"/>
                <a:ea typeface="幼圆" pitchFamily="49" charset="-122"/>
              </a:rPr>
              <a:t>年教育部评估优秀院校</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首批十所省示范高职院</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百名教授、副教授</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万名学生</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千亩校园</a:t>
            </a:r>
          </a:p>
          <a:p>
            <a:pPr algn="l">
              <a:lnSpc>
                <a:spcPct val="140000"/>
              </a:lnSpc>
              <a:spcBef>
                <a:spcPct val="0"/>
              </a:spcBef>
              <a:buClr>
                <a:srgbClr val="FF0066"/>
              </a:buClr>
              <a:buFont typeface="Wingdings" pitchFamily="2" charset="2"/>
              <a:buChar char="n"/>
            </a:pPr>
            <a:r>
              <a:rPr lang="zh-CN" altLang="en-US" sz="2400" u="sng">
                <a:solidFill>
                  <a:srgbClr val="000066"/>
                </a:solidFill>
                <a:latin typeface="幼圆" pitchFamily="49" charset="-122"/>
                <a:ea typeface="幼圆" pitchFamily="49" charset="-122"/>
              </a:rPr>
              <a:t>  亿元教学设备</a:t>
            </a:r>
          </a:p>
        </p:txBody>
      </p:sp>
      <p:grpSp>
        <p:nvGrpSpPr>
          <p:cNvPr id="10243" name="Group 7"/>
          <p:cNvGrpSpPr>
            <a:grpSpLocks/>
          </p:cNvGrpSpPr>
          <p:nvPr/>
        </p:nvGrpSpPr>
        <p:grpSpPr bwMode="auto">
          <a:xfrm>
            <a:off x="5665788" y="1882775"/>
            <a:ext cx="2854325" cy="4419600"/>
            <a:chOff x="3569" y="1184"/>
            <a:chExt cx="1488" cy="2784"/>
          </a:xfrm>
        </p:grpSpPr>
        <p:sp>
          <p:nvSpPr>
            <p:cNvPr id="10248" name="Rectangle 15"/>
            <p:cNvSpPr>
              <a:spLocks noChangeArrowheads="1"/>
            </p:cNvSpPr>
            <p:nvPr/>
          </p:nvSpPr>
          <p:spPr bwMode="auto">
            <a:xfrm>
              <a:off x="3569" y="1184"/>
              <a:ext cx="1488" cy="192"/>
            </a:xfrm>
            <a:prstGeom prst="rect">
              <a:avLst/>
            </a:prstGeom>
            <a:gradFill rotWithShape="1">
              <a:gsLst>
                <a:gs pos="0">
                  <a:srgbClr val="777777"/>
                </a:gs>
                <a:gs pos="50000">
                  <a:srgbClr val="FFFFFF"/>
                </a:gs>
                <a:gs pos="100000">
                  <a:srgbClr val="777777"/>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11111"/>
                  </a:solidFill>
                  <a:latin typeface="Arial" pitchFamily="34" charset="0"/>
                  <a:ea typeface="黑体" pitchFamily="49" charset="-122"/>
                </a:rPr>
                <a:t>电子工程学院</a:t>
              </a:r>
            </a:p>
          </p:txBody>
        </p:sp>
        <p:sp>
          <p:nvSpPr>
            <p:cNvPr id="10249" name="Rectangle 16"/>
            <p:cNvSpPr>
              <a:spLocks noChangeArrowheads="1"/>
            </p:cNvSpPr>
            <p:nvPr/>
          </p:nvSpPr>
          <p:spPr bwMode="auto">
            <a:xfrm>
              <a:off x="3569" y="1472"/>
              <a:ext cx="1488" cy="192"/>
            </a:xfrm>
            <a:prstGeom prst="rect">
              <a:avLst/>
            </a:prstGeom>
            <a:gradFill rotWithShape="1">
              <a:gsLst>
                <a:gs pos="0">
                  <a:srgbClr val="C2C274"/>
                </a:gs>
                <a:gs pos="50000">
                  <a:srgbClr val="FFFF99"/>
                </a:gs>
                <a:gs pos="100000">
                  <a:srgbClr val="C2C27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C1C1C"/>
                  </a:solidFill>
                  <a:latin typeface="Arial" pitchFamily="34" charset="0"/>
                  <a:ea typeface="黑体" pitchFamily="49" charset="-122"/>
                </a:rPr>
                <a:t>计算机与通信工程学院</a:t>
              </a:r>
            </a:p>
          </p:txBody>
        </p:sp>
        <p:sp>
          <p:nvSpPr>
            <p:cNvPr id="10250" name="Rectangle 17"/>
            <p:cNvSpPr>
              <a:spLocks noChangeArrowheads="1"/>
            </p:cNvSpPr>
            <p:nvPr/>
          </p:nvSpPr>
          <p:spPr bwMode="auto">
            <a:xfrm>
              <a:off x="3569" y="1760"/>
              <a:ext cx="1488" cy="192"/>
            </a:xfrm>
            <a:prstGeom prst="rect">
              <a:avLst/>
            </a:prstGeom>
            <a:gradFill rotWithShape="1">
              <a:gsLst>
                <a:gs pos="0">
                  <a:srgbClr val="777777"/>
                </a:gs>
                <a:gs pos="50000">
                  <a:srgbClr val="FFFFFF"/>
                </a:gs>
                <a:gs pos="100000">
                  <a:srgbClr val="777777"/>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11111"/>
                  </a:solidFill>
                  <a:latin typeface="Arial" pitchFamily="34" charset="0"/>
                  <a:ea typeface="黑体" pitchFamily="49" charset="-122"/>
                </a:rPr>
                <a:t>商　学　院</a:t>
              </a:r>
            </a:p>
          </p:txBody>
        </p:sp>
        <p:sp>
          <p:nvSpPr>
            <p:cNvPr id="10251" name="Rectangle 18"/>
            <p:cNvSpPr>
              <a:spLocks noChangeArrowheads="1"/>
            </p:cNvSpPr>
            <p:nvPr/>
          </p:nvSpPr>
          <p:spPr bwMode="auto">
            <a:xfrm>
              <a:off x="3569" y="2064"/>
              <a:ext cx="1488" cy="192"/>
            </a:xfrm>
            <a:prstGeom prst="rect">
              <a:avLst/>
            </a:prstGeom>
            <a:gradFill rotWithShape="1">
              <a:gsLst>
                <a:gs pos="0">
                  <a:srgbClr val="C2C274"/>
                </a:gs>
                <a:gs pos="50000">
                  <a:srgbClr val="FFFF99"/>
                </a:gs>
                <a:gs pos="100000">
                  <a:srgbClr val="C2C27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C1C1C"/>
                  </a:solidFill>
                  <a:latin typeface="Arial" pitchFamily="34" charset="0"/>
                  <a:ea typeface="黑体" pitchFamily="49" charset="-122"/>
                </a:rPr>
                <a:t>机电工程系</a:t>
              </a:r>
            </a:p>
          </p:txBody>
        </p:sp>
        <p:sp>
          <p:nvSpPr>
            <p:cNvPr id="10252" name="Rectangle 24"/>
            <p:cNvSpPr>
              <a:spLocks noChangeArrowheads="1"/>
            </p:cNvSpPr>
            <p:nvPr/>
          </p:nvSpPr>
          <p:spPr bwMode="auto">
            <a:xfrm>
              <a:off x="3569" y="3488"/>
              <a:ext cx="1488" cy="192"/>
            </a:xfrm>
            <a:prstGeom prst="rect">
              <a:avLst/>
            </a:prstGeom>
            <a:gradFill rotWithShape="1">
              <a:gsLst>
                <a:gs pos="0">
                  <a:srgbClr val="777777"/>
                </a:gs>
                <a:gs pos="50000">
                  <a:srgbClr val="FFFFFF"/>
                </a:gs>
                <a:gs pos="100000">
                  <a:srgbClr val="777777"/>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11111"/>
                  </a:solidFill>
                  <a:latin typeface="Arial" pitchFamily="34" charset="0"/>
                  <a:ea typeface="黑体" pitchFamily="49" charset="-122"/>
                </a:rPr>
                <a:t>基　础　部</a:t>
              </a:r>
            </a:p>
          </p:txBody>
        </p:sp>
        <p:sp>
          <p:nvSpPr>
            <p:cNvPr id="10253" name="Rectangle 25"/>
            <p:cNvSpPr>
              <a:spLocks noChangeArrowheads="1"/>
            </p:cNvSpPr>
            <p:nvPr/>
          </p:nvSpPr>
          <p:spPr bwMode="auto">
            <a:xfrm>
              <a:off x="3569" y="3776"/>
              <a:ext cx="1488" cy="192"/>
            </a:xfrm>
            <a:prstGeom prst="rect">
              <a:avLst/>
            </a:prstGeom>
            <a:gradFill rotWithShape="1">
              <a:gsLst>
                <a:gs pos="0">
                  <a:srgbClr val="C2C274"/>
                </a:gs>
                <a:gs pos="50000">
                  <a:srgbClr val="FFFF99"/>
                </a:gs>
                <a:gs pos="100000">
                  <a:srgbClr val="C2C27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C1C1C"/>
                  </a:solidFill>
                  <a:latin typeface="Arial" pitchFamily="34" charset="0"/>
                  <a:ea typeface="黑体" pitchFamily="49" charset="-122"/>
                </a:rPr>
                <a:t>社　政　部</a:t>
              </a:r>
            </a:p>
          </p:txBody>
        </p:sp>
        <p:sp>
          <p:nvSpPr>
            <p:cNvPr id="10254" name="Rectangle 26"/>
            <p:cNvSpPr>
              <a:spLocks noChangeArrowheads="1"/>
            </p:cNvSpPr>
            <p:nvPr/>
          </p:nvSpPr>
          <p:spPr bwMode="auto">
            <a:xfrm>
              <a:off x="3569" y="2336"/>
              <a:ext cx="1488" cy="192"/>
            </a:xfrm>
            <a:prstGeom prst="rect">
              <a:avLst/>
            </a:prstGeom>
            <a:gradFill rotWithShape="1">
              <a:gsLst>
                <a:gs pos="0">
                  <a:srgbClr val="777777"/>
                </a:gs>
                <a:gs pos="50000">
                  <a:srgbClr val="FFFFFF"/>
                </a:gs>
                <a:gs pos="100000">
                  <a:srgbClr val="777777"/>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11111"/>
                  </a:solidFill>
                  <a:latin typeface="Arial" pitchFamily="34" charset="0"/>
                  <a:ea typeface="黑体" pitchFamily="49" charset="-122"/>
                </a:rPr>
                <a:t>电气工程系</a:t>
              </a:r>
            </a:p>
          </p:txBody>
        </p:sp>
        <p:sp>
          <p:nvSpPr>
            <p:cNvPr id="10255" name="Rectangle 27"/>
            <p:cNvSpPr>
              <a:spLocks noChangeArrowheads="1"/>
            </p:cNvSpPr>
            <p:nvPr/>
          </p:nvSpPr>
          <p:spPr bwMode="auto">
            <a:xfrm>
              <a:off x="3569" y="3200"/>
              <a:ext cx="1488" cy="192"/>
            </a:xfrm>
            <a:prstGeom prst="rect">
              <a:avLst/>
            </a:prstGeom>
            <a:gradFill rotWithShape="1">
              <a:gsLst>
                <a:gs pos="0">
                  <a:srgbClr val="C2C274"/>
                </a:gs>
                <a:gs pos="50000">
                  <a:srgbClr val="FFFF99"/>
                </a:gs>
                <a:gs pos="100000">
                  <a:srgbClr val="C2C27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C1C1C"/>
                  </a:solidFill>
                  <a:latin typeface="Arial" pitchFamily="34" charset="0"/>
                  <a:ea typeface="黑体" pitchFamily="49" charset="-122"/>
                </a:rPr>
                <a:t>国际交流学院</a:t>
              </a:r>
            </a:p>
          </p:txBody>
        </p:sp>
        <p:sp>
          <p:nvSpPr>
            <p:cNvPr id="10256" name="Rectangle 28"/>
            <p:cNvSpPr>
              <a:spLocks noChangeArrowheads="1"/>
            </p:cNvSpPr>
            <p:nvPr/>
          </p:nvSpPr>
          <p:spPr bwMode="auto">
            <a:xfrm>
              <a:off x="3569" y="2624"/>
              <a:ext cx="1488" cy="192"/>
            </a:xfrm>
            <a:prstGeom prst="rect">
              <a:avLst/>
            </a:prstGeom>
            <a:gradFill rotWithShape="1">
              <a:gsLst>
                <a:gs pos="0">
                  <a:srgbClr val="C2C274"/>
                </a:gs>
                <a:gs pos="50000">
                  <a:srgbClr val="FFFF99"/>
                </a:gs>
                <a:gs pos="100000">
                  <a:srgbClr val="C2C274"/>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C1C1C"/>
                  </a:solidFill>
                  <a:latin typeface="Arial" pitchFamily="34" charset="0"/>
                  <a:ea typeface="黑体" pitchFamily="49" charset="-122"/>
                </a:rPr>
                <a:t>汽车工程系</a:t>
              </a:r>
            </a:p>
          </p:txBody>
        </p:sp>
        <p:sp>
          <p:nvSpPr>
            <p:cNvPr id="10257" name="Rectangle 29"/>
            <p:cNvSpPr>
              <a:spLocks noChangeArrowheads="1"/>
            </p:cNvSpPr>
            <p:nvPr/>
          </p:nvSpPr>
          <p:spPr bwMode="auto">
            <a:xfrm>
              <a:off x="3569" y="2912"/>
              <a:ext cx="1488" cy="192"/>
            </a:xfrm>
            <a:prstGeom prst="rect">
              <a:avLst/>
            </a:prstGeom>
            <a:gradFill rotWithShape="1">
              <a:gsLst>
                <a:gs pos="0">
                  <a:srgbClr val="777777"/>
                </a:gs>
                <a:gs pos="50000">
                  <a:srgbClr val="FFFFFF"/>
                </a:gs>
                <a:gs pos="100000">
                  <a:srgbClr val="777777"/>
                </a:gs>
              </a:gsLst>
              <a:lin ang="540000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a:spcBef>
                  <a:spcPct val="0"/>
                </a:spcBef>
              </a:pPr>
              <a:r>
                <a:rPr lang="zh-CN" altLang="en-US" sz="2000">
                  <a:solidFill>
                    <a:srgbClr val="111111"/>
                  </a:solidFill>
                  <a:latin typeface="Arial" pitchFamily="34" charset="0"/>
                  <a:ea typeface="黑体" pitchFamily="49" charset="-122"/>
                </a:rPr>
                <a:t>传媒艺术系</a:t>
              </a:r>
            </a:p>
          </p:txBody>
        </p:sp>
      </p:grpSp>
      <p:grpSp>
        <p:nvGrpSpPr>
          <p:cNvPr id="10244" name="Group 3"/>
          <p:cNvGrpSpPr>
            <a:grpSpLocks/>
          </p:cNvGrpSpPr>
          <p:nvPr/>
        </p:nvGrpSpPr>
        <p:grpSpPr bwMode="auto">
          <a:xfrm>
            <a:off x="234950" y="784225"/>
            <a:ext cx="4330700" cy="841375"/>
            <a:chOff x="148" y="494"/>
            <a:chExt cx="2728" cy="530"/>
          </a:xfrm>
        </p:grpSpPr>
        <p:sp>
          <p:nvSpPr>
            <p:cNvPr id="10245" name="Rectangle 4"/>
            <p:cNvSpPr>
              <a:spLocks noChangeArrowheads="1"/>
            </p:cNvSpPr>
            <p:nvPr/>
          </p:nvSpPr>
          <p:spPr bwMode="auto">
            <a:xfrm>
              <a:off x="220" y="603"/>
              <a:ext cx="314" cy="288"/>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2400">
                  <a:solidFill>
                    <a:schemeClr val="bg1"/>
                  </a:solidFill>
                  <a:latin typeface="Arial" pitchFamily="34" charset="0"/>
                </a:rPr>
                <a:t>一</a:t>
              </a:r>
            </a:p>
          </p:txBody>
        </p:sp>
        <p:sp>
          <p:nvSpPr>
            <p:cNvPr id="10246" name="Line 5"/>
            <p:cNvSpPr>
              <a:spLocks noChangeShapeType="1"/>
            </p:cNvSpPr>
            <p:nvPr/>
          </p:nvSpPr>
          <p:spPr bwMode="auto">
            <a:xfrm flipV="1">
              <a:off x="148" y="992"/>
              <a:ext cx="2635" cy="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7" name="Text Box 4"/>
            <p:cNvSpPr txBox="1">
              <a:spLocks noChangeArrowheads="1"/>
            </p:cNvSpPr>
            <p:nvPr/>
          </p:nvSpPr>
          <p:spPr bwMode="auto">
            <a:xfrm>
              <a:off x="551" y="494"/>
              <a:ext cx="232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400" b="1">
                  <a:solidFill>
                    <a:schemeClr val="tx1"/>
                  </a:solidFill>
                </a:rPr>
                <a:t>学校基本情况和专业文化建设的基本思路 </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4" descr="C:\DOCUME~1\fld\LOCALS~1\Temp\Rar$DR02.218\lh112806\78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5588" y="1423988"/>
            <a:ext cx="5715000" cy="234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67" name="组合 9"/>
          <p:cNvGrpSpPr>
            <a:grpSpLocks/>
          </p:cNvGrpSpPr>
          <p:nvPr/>
        </p:nvGrpSpPr>
        <p:grpSpPr bwMode="auto">
          <a:xfrm>
            <a:off x="377825" y="4765675"/>
            <a:ext cx="2687638" cy="1555750"/>
            <a:chOff x="1288650" y="2524751"/>
            <a:chExt cx="2969754" cy="1555200"/>
          </a:xfrm>
        </p:grpSpPr>
        <p:sp>
          <p:nvSpPr>
            <p:cNvPr id="5" name="AutoShape 3"/>
            <p:cNvSpPr>
              <a:spLocks noChangeArrowheads="1"/>
            </p:cNvSpPr>
            <p:nvPr/>
          </p:nvSpPr>
          <p:spPr bwMode="auto">
            <a:xfrm>
              <a:off x="1288650" y="2524751"/>
              <a:ext cx="2969754" cy="1555200"/>
            </a:xfrm>
            <a:prstGeom prst="ellipse">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isometricOffAxis1Top">
                <a:rot lat="17699970" lon="0" rev="0"/>
              </a:camera>
              <a:lightRig rig="flat" dir="t"/>
            </a:scene3d>
            <a:sp3d extrusionH="304800" contourW="19050">
              <a:bevelT w="101600" prst="convex"/>
              <a:bevelB w="0" h="381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6" name="TextBox 5"/>
            <p:cNvSpPr txBox="1"/>
            <p:nvPr/>
          </p:nvSpPr>
          <p:spPr>
            <a:xfrm>
              <a:off x="1372255" y="3105992"/>
              <a:ext cx="2789942" cy="461665"/>
            </a:xfrm>
            <a:prstGeom prst="rect">
              <a:avLst/>
            </a:prstGeom>
            <a:noFill/>
            <a:scene3d>
              <a:camera prst="orthographicFront"/>
              <a:lightRig rig="threePt" dir="t"/>
            </a:scene3d>
            <a:sp3d/>
          </p:spPr>
          <p:txBody>
            <a:bodyPr>
              <a:spAutoFit/>
            </a:bodyPr>
            <a:lstStyle/>
            <a:p>
              <a:pPr>
                <a:defRPr/>
              </a:pPr>
              <a:r>
                <a:rPr lang="zh-CN" altLang="en-US" sz="2400" dirty="0">
                  <a:solidFill>
                    <a:srgbClr val="FFFF00"/>
                  </a:solidFill>
                  <a:effectLst>
                    <a:reflection blurRad="6350" stA="50000" endA="300" endPos="50000" dist="60007" dir="5400000" sy="-100000" algn="bl" rotWithShape="0"/>
                  </a:effectLst>
                  <a:latin typeface="微软雅黑" pitchFamily="34" charset="-122"/>
                  <a:ea typeface="微软雅黑" pitchFamily="34" charset="-122"/>
                </a:rPr>
                <a:t>大学传统与精神</a:t>
              </a:r>
            </a:p>
          </p:txBody>
        </p:sp>
      </p:grpSp>
      <p:grpSp>
        <p:nvGrpSpPr>
          <p:cNvPr id="11268" name="组合 8"/>
          <p:cNvGrpSpPr>
            <a:grpSpLocks/>
          </p:cNvGrpSpPr>
          <p:nvPr/>
        </p:nvGrpSpPr>
        <p:grpSpPr bwMode="auto">
          <a:xfrm>
            <a:off x="377825" y="3713163"/>
            <a:ext cx="2687638" cy="1554162"/>
            <a:chOff x="1404764" y="4019722"/>
            <a:chExt cx="2969754" cy="1553764"/>
          </a:xfrm>
        </p:grpSpPr>
        <p:sp>
          <p:nvSpPr>
            <p:cNvPr id="7" name="AutoShape 3"/>
            <p:cNvSpPr>
              <a:spLocks noChangeArrowheads="1"/>
            </p:cNvSpPr>
            <p:nvPr/>
          </p:nvSpPr>
          <p:spPr bwMode="auto">
            <a:xfrm>
              <a:off x="1404764" y="4019722"/>
              <a:ext cx="2969754" cy="1553764"/>
            </a:xfrm>
            <a:prstGeom prst="ellipse">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isometricOffAxis1Top">
                <a:rot lat="17699970" lon="0" rev="0"/>
              </a:camera>
              <a:lightRig rig="flat" dir="t"/>
            </a:scene3d>
            <a:sp3d extrusionH="304800" contourW="19050">
              <a:bevelT w="101600" prst="convex"/>
              <a:bevelB w="0" h="381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8" name="TextBox 7"/>
            <p:cNvSpPr txBox="1"/>
            <p:nvPr/>
          </p:nvSpPr>
          <p:spPr>
            <a:xfrm>
              <a:off x="1669144" y="4615477"/>
              <a:ext cx="2525484" cy="461665"/>
            </a:xfrm>
            <a:prstGeom prst="rect">
              <a:avLst/>
            </a:prstGeom>
            <a:noFill/>
            <a:scene3d>
              <a:camera prst="orthographicFront"/>
              <a:lightRig rig="threePt" dir="t"/>
            </a:scene3d>
            <a:sp3d/>
          </p:spPr>
          <p:txBody>
            <a:bodyPr>
              <a:spAutoFit/>
            </a:bodyPr>
            <a:lstStyle/>
            <a:p>
              <a:pPr>
                <a:defRPr/>
              </a:pPr>
              <a:r>
                <a:rPr lang="zh-CN" altLang="en-US" sz="2400" dirty="0">
                  <a:solidFill>
                    <a:srgbClr val="FFFF00"/>
                  </a:solidFill>
                  <a:effectLst>
                    <a:reflection blurRad="6350" stA="50000" endA="300" endPos="50000" dist="60007" dir="5400000" sy="-100000" algn="bl" rotWithShape="0"/>
                  </a:effectLst>
                  <a:latin typeface="微软雅黑" pitchFamily="34" charset="-122"/>
                  <a:ea typeface="微软雅黑" pitchFamily="34" charset="-122"/>
                </a:rPr>
                <a:t>地域文化</a:t>
              </a:r>
            </a:p>
          </p:txBody>
        </p:sp>
      </p:grpSp>
      <p:grpSp>
        <p:nvGrpSpPr>
          <p:cNvPr id="11269" name="组合 10"/>
          <p:cNvGrpSpPr>
            <a:grpSpLocks/>
          </p:cNvGrpSpPr>
          <p:nvPr/>
        </p:nvGrpSpPr>
        <p:grpSpPr bwMode="auto">
          <a:xfrm>
            <a:off x="377825" y="2660650"/>
            <a:ext cx="2687638" cy="1554163"/>
            <a:chOff x="1404764" y="4019722"/>
            <a:chExt cx="2969754" cy="1553764"/>
          </a:xfrm>
        </p:grpSpPr>
        <p:sp>
          <p:nvSpPr>
            <p:cNvPr id="12" name="AutoShape 3"/>
            <p:cNvSpPr>
              <a:spLocks noChangeArrowheads="1"/>
            </p:cNvSpPr>
            <p:nvPr/>
          </p:nvSpPr>
          <p:spPr bwMode="auto">
            <a:xfrm>
              <a:off x="1404764" y="4019722"/>
              <a:ext cx="2969754" cy="1553764"/>
            </a:xfrm>
            <a:prstGeom prst="ellipse">
              <a:avLst/>
            </a:pr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isometricOffAxis1Top">
                <a:rot lat="17699970" lon="0" rev="0"/>
              </a:camera>
              <a:lightRig rig="flat" dir="t"/>
            </a:scene3d>
            <a:sp3d extrusionH="304800" contourW="19050">
              <a:bevelT w="101600" prst="convex"/>
              <a:bevelB w="0" h="381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13" name="TextBox 12"/>
            <p:cNvSpPr txBox="1"/>
            <p:nvPr/>
          </p:nvSpPr>
          <p:spPr>
            <a:xfrm>
              <a:off x="1669144" y="4615477"/>
              <a:ext cx="2525484" cy="461665"/>
            </a:xfrm>
            <a:prstGeom prst="rect">
              <a:avLst/>
            </a:prstGeom>
            <a:noFill/>
            <a:scene3d>
              <a:camera prst="orthographicFront"/>
              <a:lightRig rig="threePt" dir="t"/>
            </a:scene3d>
            <a:sp3d/>
          </p:spPr>
          <p:txBody>
            <a:bodyPr>
              <a:spAutoFit/>
            </a:bodyPr>
            <a:lstStyle/>
            <a:p>
              <a:pPr>
                <a:defRPr/>
              </a:pPr>
              <a:r>
                <a:rPr lang="zh-CN" altLang="en-US" sz="2400" dirty="0">
                  <a:solidFill>
                    <a:srgbClr val="FF0000"/>
                  </a:solidFill>
                  <a:effectLst>
                    <a:reflection blurRad="6350" stA="50000" endA="300" endPos="50000" dist="60007" dir="5400000" sy="-100000" algn="bl" rotWithShape="0"/>
                  </a:effectLst>
                  <a:latin typeface="微软雅黑" pitchFamily="34" charset="-122"/>
                  <a:ea typeface="微软雅黑" pitchFamily="34" charset="-122"/>
                </a:rPr>
                <a:t>工业文化</a:t>
              </a:r>
            </a:p>
          </p:txBody>
        </p:sp>
      </p:grpSp>
      <p:sp>
        <p:nvSpPr>
          <p:cNvPr id="11270" name="TextBox 22"/>
          <p:cNvSpPr txBox="1">
            <a:spLocks noChangeArrowheads="1"/>
          </p:cNvSpPr>
          <p:nvPr/>
        </p:nvSpPr>
        <p:spPr bwMode="auto">
          <a:xfrm>
            <a:off x="3197225" y="3563938"/>
            <a:ext cx="676275" cy="2265362"/>
          </a:xfrm>
          <a:prstGeom prst="rect">
            <a:avLst/>
          </a:prstGeom>
          <a:noFill/>
          <a:ln w="9525">
            <a:solidFill>
              <a:srgbClr val="0099CC"/>
            </a:solidFill>
            <a:miter lim="800000"/>
            <a:headEnd/>
            <a:tailEnd/>
          </a:ln>
          <a:extLst>
            <a:ext uri="{909E8E84-426E-40DD-AFC4-6F175D3DCCD1}">
              <a14:hiddenFill xmlns:a14="http://schemas.microsoft.com/office/drawing/2010/main">
                <a:solidFill>
                  <a:srgbClr val="FFFFFF"/>
                </a:solidFill>
              </a14:hiddenFill>
            </a:ext>
          </a:extLst>
        </p:spPr>
        <p:txBody>
          <a:bodyPr vert="eaVert" wrap="none">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a:solidFill>
                  <a:srgbClr val="FF0000"/>
                </a:solidFill>
              </a:rPr>
              <a:t>行业文化</a:t>
            </a:r>
          </a:p>
        </p:txBody>
      </p:sp>
      <p:grpSp>
        <p:nvGrpSpPr>
          <p:cNvPr id="9" name="组合 64"/>
          <p:cNvGrpSpPr/>
          <p:nvPr/>
        </p:nvGrpSpPr>
        <p:grpSpPr>
          <a:xfrm>
            <a:off x="5620593" y="3001986"/>
            <a:ext cx="3067957" cy="690669"/>
            <a:chOff x="5080000" y="412417"/>
            <a:chExt cx="3067957" cy="690669"/>
          </a:xfrm>
          <a:solidFill>
            <a:srgbClr val="6600FF"/>
          </a:solidFill>
        </p:grpSpPr>
        <p:sp>
          <p:nvSpPr>
            <p:cNvPr id="66" name="AutoShape 274"/>
            <p:cNvSpPr>
              <a:spLocks noChangeArrowheads="1"/>
            </p:cNvSpPr>
            <p:nvPr/>
          </p:nvSpPr>
          <p:spPr bwMode="auto">
            <a:xfrm>
              <a:off x="5080000" y="412417"/>
              <a:ext cx="3067957" cy="690669"/>
            </a:xfrm>
            <a:prstGeom prst="roundRect">
              <a:avLst>
                <a:gd name="adj" fmla="val 7106"/>
              </a:avLst>
            </a:prstGeom>
            <a:grp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67" name="WordArt 276"/>
            <p:cNvSpPr>
              <a:spLocks noChangeArrowheads="1" noChangeShapeType="1" noTextEdit="1"/>
            </p:cNvSpPr>
            <p:nvPr/>
          </p:nvSpPr>
          <p:spPr bwMode="auto">
            <a:xfrm>
              <a:off x="5239657" y="613803"/>
              <a:ext cx="2714171" cy="315112"/>
            </a:xfrm>
            <a:prstGeom prst="rect">
              <a:avLst/>
            </a:prstGeom>
            <a:grpFill/>
            <a:extLst/>
          </p:spPr>
          <p:txBody>
            <a:bodyPr wrap="none" fromWordArt="1">
              <a:prstTxWarp prst="textPlain">
                <a:avLst>
                  <a:gd name="adj" fmla="val 50000"/>
                </a:avLst>
              </a:prstTxWarp>
            </a:bodyPr>
            <a:lstStyle/>
            <a:p>
              <a:pPr fontAlgn="auto">
                <a:spcBef>
                  <a:spcPts val="0"/>
                </a:spcBef>
                <a:spcAft>
                  <a:spcPts val="0"/>
                </a:spcAft>
                <a:defRPr/>
              </a:pPr>
              <a:r>
                <a:rPr lang="zh-CN" altLang="en-US" sz="1400" kern="10" spc="-70" dirty="0">
                  <a:solidFill>
                    <a:srgbClr val="FFFFFF"/>
                  </a:solidFill>
                  <a:latin typeface="Arial Black"/>
                </a:rPr>
                <a:t>商贸流通与信息服务</a:t>
              </a:r>
            </a:p>
          </p:txBody>
        </p:sp>
      </p:grpSp>
      <p:grpSp>
        <p:nvGrpSpPr>
          <p:cNvPr id="10" name="组合 67"/>
          <p:cNvGrpSpPr/>
          <p:nvPr/>
        </p:nvGrpSpPr>
        <p:grpSpPr>
          <a:xfrm>
            <a:off x="5620593" y="3843815"/>
            <a:ext cx="3067957" cy="690669"/>
            <a:chOff x="5080000" y="412417"/>
            <a:chExt cx="3067957" cy="690669"/>
          </a:xfrm>
          <a:solidFill>
            <a:srgbClr val="6600FF"/>
          </a:solidFill>
        </p:grpSpPr>
        <p:sp>
          <p:nvSpPr>
            <p:cNvPr id="69" name="AutoShape 274"/>
            <p:cNvSpPr>
              <a:spLocks noChangeArrowheads="1"/>
            </p:cNvSpPr>
            <p:nvPr/>
          </p:nvSpPr>
          <p:spPr bwMode="auto">
            <a:xfrm>
              <a:off x="5080000" y="412417"/>
              <a:ext cx="3067957" cy="690669"/>
            </a:xfrm>
            <a:prstGeom prst="roundRect">
              <a:avLst>
                <a:gd name="adj" fmla="val 7106"/>
              </a:avLst>
            </a:prstGeom>
            <a:grp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70" name="WordArt 276"/>
            <p:cNvSpPr>
              <a:spLocks noChangeArrowheads="1" noChangeShapeType="1" noTextEdit="1"/>
            </p:cNvSpPr>
            <p:nvPr/>
          </p:nvSpPr>
          <p:spPr bwMode="auto">
            <a:xfrm>
              <a:off x="5646057" y="613803"/>
              <a:ext cx="1901372" cy="316800"/>
            </a:xfrm>
            <a:prstGeom prst="rect">
              <a:avLst/>
            </a:prstGeom>
            <a:grpFill/>
            <a:extLst/>
          </p:spPr>
          <p:txBody>
            <a:bodyPr wrap="none" fromWordArt="1">
              <a:prstTxWarp prst="textPlain">
                <a:avLst>
                  <a:gd name="adj" fmla="val 50000"/>
                </a:avLst>
              </a:prstTxWarp>
            </a:bodyPr>
            <a:lstStyle/>
            <a:p>
              <a:pPr fontAlgn="auto">
                <a:spcBef>
                  <a:spcPts val="0"/>
                </a:spcBef>
                <a:spcAft>
                  <a:spcPts val="0"/>
                </a:spcAft>
                <a:defRPr/>
              </a:pPr>
              <a:r>
                <a:rPr lang="zh-CN" altLang="en-US" sz="1400" kern="10" spc="-70" dirty="0">
                  <a:solidFill>
                    <a:srgbClr val="FFFFFF"/>
                  </a:solidFill>
                  <a:latin typeface="Arial Black"/>
                </a:rPr>
                <a:t>电子信息技术</a:t>
              </a:r>
            </a:p>
          </p:txBody>
        </p:sp>
      </p:grpSp>
      <p:grpSp>
        <p:nvGrpSpPr>
          <p:cNvPr id="11" name="组合 70"/>
          <p:cNvGrpSpPr/>
          <p:nvPr/>
        </p:nvGrpSpPr>
        <p:grpSpPr>
          <a:xfrm>
            <a:off x="5620593" y="4685644"/>
            <a:ext cx="3067957" cy="690669"/>
            <a:chOff x="5080000" y="412417"/>
            <a:chExt cx="3067957" cy="690669"/>
          </a:xfrm>
          <a:solidFill>
            <a:srgbClr val="6600FF"/>
          </a:solidFill>
        </p:grpSpPr>
        <p:sp>
          <p:nvSpPr>
            <p:cNvPr id="72" name="AutoShape 274"/>
            <p:cNvSpPr>
              <a:spLocks noChangeArrowheads="1"/>
            </p:cNvSpPr>
            <p:nvPr/>
          </p:nvSpPr>
          <p:spPr bwMode="auto">
            <a:xfrm>
              <a:off x="5080000" y="412417"/>
              <a:ext cx="3067957" cy="690669"/>
            </a:xfrm>
            <a:prstGeom prst="roundRect">
              <a:avLst>
                <a:gd name="adj" fmla="val 7106"/>
              </a:avLst>
            </a:prstGeom>
            <a:grp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73" name="WordArt 276"/>
            <p:cNvSpPr>
              <a:spLocks noChangeArrowheads="1" noChangeShapeType="1" noTextEdit="1"/>
            </p:cNvSpPr>
            <p:nvPr/>
          </p:nvSpPr>
          <p:spPr bwMode="auto">
            <a:xfrm>
              <a:off x="5515428" y="613802"/>
              <a:ext cx="2264230" cy="316800"/>
            </a:xfrm>
            <a:prstGeom prst="rect">
              <a:avLst/>
            </a:prstGeom>
            <a:grpFill/>
            <a:extLst/>
          </p:spPr>
          <p:txBody>
            <a:bodyPr wrap="none" fromWordArt="1">
              <a:prstTxWarp prst="textPlain">
                <a:avLst>
                  <a:gd name="adj" fmla="val 50000"/>
                </a:avLst>
              </a:prstTxWarp>
            </a:bodyPr>
            <a:lstStyle/>
            <a:p>
              <a:pPr fontAlgn="auto">
                <a:spcBef>
                  <a:spcPts val="0"/>
                </a:spcBef>
                <a:spcAft>
                  <a:spcPts val="0"/>
                </a:spcAft>
                <a:defRPr/>
              </a:pPr>
              <a:r>
                <a:rPr lang="zh-CN" altLang="en-US" sz="1400" kern="10" spc="-70" dirty="0">
                  <a:solidFill>
                    <a:srgbClr val="FFFFFF"/>
                  </a:solidFill>
                  <a:latin typeface="Arial Black"/>
                </a:rPr>
                <a:t>电子精密模具制造</a:t>
              </a:r>
            </a:p>
          </p:txBody>
        </p:sp>
      </p:grpSp>
      <p:grpSp>
        <p:nvGrpSpPr>
          <p:cNvPr id="14" name="组合 73"/>
          <p:cNvGrpSpPr/>
          <p:nvPr/>
        </p:nvGrpSpPr>
        <p:grpSpPr>
          <a:xfrm>
            <a:off x="5620593" y="5527473"/>
            <a:ext cx="3067957" cy="690669"/>
            <a:chOff x="5080000" y="412417"/>
            <a:chExt cx="3067957" cy="690669"/>
          </a:xfrm>
          <a:solidFill>
            <a:srgbClr val="6600FF"/>
          </a:solidFill>
        </p:grpSpPr>
        <p:sp>
          <p:nvSpPr>
            <p:cNvPr id="75" name="AutoShape 274"/>
            <p:cNvSpPr>
              <a:spLocks noChangeArrowheads="1"/>
            </p:cNvSpPr>
            <p:nvPr/>
          </p:nvSpPr>
          <p:spPr bwMode="auto">
            <a:xfrm>
              <a:off x="5080000" y="412417"/>
              <a:ext cx="3067957" cy="690669"/>
            </a:xfrm>
            <a:prstGeom prst="roundRect">
              <a:avLst>
                <a:gd name="adj" fmla="val 7106"/>
              </a:avLst>
            </a:prstGeom>
            <a:grp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76" name="WordArt 276"/>
            <p:cNvSpPr>
              <a:spLocks noChangeArrowheads="1" noChangeShapeType="1" noTextEdit="1"/>
            </p:cNvSpPr>
            <p:nvPr/>
          </p:nvSpPr>
          <p:spPr bwMode="auto">
            <a:xfrm>
              <a:off x="5428342" y="613803"/>
              <a:ext cx="2365829" cy="316800"/>
            </a:xfrm>
            <a:prstGeom prst="rect">
              <a:avLst/>
            </a:prstGeom>
            <a:grpFill/>
            <a:extLst/>
          </p:spPr>
          <p:txBody>
            <a:bodyPr wrap="none" fromWordArt="1">
              <a:prstTxWarp prst="textPlain">
                <a:avLst>
                  <a:gd name="adj" fmla="val 50000"/>
                </a:avLst>
              </a:prstTxWarp>
            </a:bodyPr>
            <a:lstStyle/>
            <a:p>
              <a:pPr fontAlgn="auto">
                <a:spcBef>
                  <a:spcPts val="0"/>
                </a:spcBef>
                <a:spcAft>
                  <a:spcPts val="0"/>
                </a:spcAft>
                <a:defRPr/>
              </a:pPr>
              <a:r>
                <a:rPr lang="zh-CN" altLang="en-US" sz="1400" kern="10" spc="-70" dirty="0">
                  <a:solidFill>
                    <a:srgbClr val="FFFFFF"/>
                  </a:solidFill>
                  <a:latin typeface="Arial Black"/>
                </a:rPr>
                <a:t>软件与服务外包技术</a:t>
              </a:r>
            </a:p>
          </p:txBody>
        </p:sp>
      </p:grpSp>
      <p:sp>
        <p:nvSpPr>
          <p:cNvPr id="11275" name="TextBox 76"/>
          <p:cNvSpPr txBox="1">
            <a:spLocks noChangeArrowheads="1"/>
          </p:cNvSpPr>
          <p:nvPr/>
        </p:nvSpPr>
        <p:spPr bwMode="auto">
          <a:xfrm>
            <a:off x="4851400" y="3563938"/>
            <a:ext cx="676275" cy="2265362"/>
          </a:xfrm>
          <a:prstGeom prst="rect">
            <a:avLst/>
          </a:prstGeom>
          <a:noFill/>
          <a:ln w="9525">
            <a:solidFill>
              <a:srgbClr val="0099CC"/>
            </a:solidFill>
            <a:miter lim="800000"/>
            <a:headEnd/>
            <a:tailEnd/>
          </a:ln>
          <a:extLst>
            <a:ext uri="{909E8E84-426E-40DD-AFC4-6F175D3DCCD1}">
              <a14:hiddenFill xmlns:a14="http://schemas.microsoft.com/office/drawing/2010/main">
                <a:solidFill>
                  <a:srgbClr val="FFFFFF"/>
                </a:solidFill>
              </a14:hiddenFill>
            </a:ext>
          </a:extLst>
        </p:spPr>
        <p:txBody>
          <a:bodyPr vert="eaVert" wrap="none">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a:solidFill>
                  <a:srgbClr val="FF0000"/>
                </a:solidFill>
              </a:rPr>
              <a:t>专业建设</a:t>
            </a:r>
          </a:p>
        </p:txBody>
      </p:sp>
      <p:grpSp>
        <p:nvGrpSpPr>
          <p:cNvPr id="11276" name="组合 44"/>
          <p:cNvGrpSpPr>
            <a:grpSpLocks/>
          </p:cNvGrpSpPr>
          <p:nvPr/>
        </p:nvGrpSpPr>
        <p:grpSpPr bwMode="auto">
          <a:xfrm>
            <a:off x="4721225" y="2679700"/>
            <a:ext cx="4179888" cy="3944938"/>
            <a:chOff x="3352800" y="1500381"/>
            <a:chExt cx="6325200" cy="3707684"/>
          </a:xfrm>
        </p:grpSpPr>
        <p:sp>
          <p:nvSpPr>
            <p:cNvPr id="11283" name="Rectangle 19"/>
            <p:cNvSpPr>
              <a:spLocks noChangeArrowheads="1"/>
            </p:cNvSpPr>
            <p:nvPr/>
          </p:nvSpPr>
          <p:spPr bwMode="gray">
            <a:xfrm>
              <a:off x="3407328" y="1609431"/>
              <a:ext cx="6167385" cy="49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719138"/>
              <a:endParaRPr lang="en-US" altLang="zh-CN" sz="2800" b="1"/>
            </a:p>
          </p:txBody>
        </p:sp>
        <p:sp>
          <p:nvSpPr>
            <p:cNvPr id="11284" name="AutoShape 13"/>
            <p:cNvSpPr>
              <a:spLocks noChangeArrowheads="1"/>
            </p:cNvSpPr>
            <p:nvPr/>
          </p:nvSpPr>
          <p:spPr bwMode="gray">
            <a:xfrm>
              <a:off x="3352800" y="1500381"/>
              <a:ext cx="6325200" cy="3707684"/>
            </a:xfrm>
            <a:prstGeom prst="roundRect">
              <a:avLst>
                <a:gd name="adj" fmla="val 10699"/>
              </a:avLst>
            </a:prstGeom>
            <a:noFill/>
            <a:ln w="38100">
              <a:solidFill>
                <a:srgbClr val="0099CC"/>
              </a:solidFill>
              <a:prstDash val="dashDot"/>
              <a:round/>
              <a:headEnd/>
              <a:tailEnd/>
            </a:ln>
            <a:extLst>
              <a:ext uri="{909E8E84-426E-40DD-AFC4-6F175D3DCCD1}">
                <a14:hiddenFill xmlns:a14="http://schemas.microsoft.com/office/drawing/2010/main">
                  <a:solidFill>
                    <a:srgbClr val="FFFFFF"/>
                  </a:solidFill>
                </a14:hiddenFill>
              </a:ext>
            </a:extLst>
          </p:spPr>
          <p:txBody>
            <a:bodyPr wrap="none" anchor="ctr"/>
            <a:lstStyle/>
            <a:p>
              <a:pPr eaLnBrk="0" hangingPunct="0"/>
              <a:endParaRPr lang="zh-CN" altLang="en-US" b="1">
                <a:latin typeface="Verdana" pitchFamily="34" charset="0"/>
              </a:endParaRPr>
            </a:p>
          </p:txBody>
        </p:sp>
      </p:grpSp>
      <p:grpSp>
        <p:nvGrpSpPr>
          <p:cNvPr id="16" name="组合 44"/>
          <p:cNvGrpSpPr>
            <a:grpSpLocks/>
          </p:cNvGrpSpPr>
          <p:nvPr/>
        </p:nvGrpSpPr>
        <p:grpSpPr bwMode="auto">
          <a:xfrm>
            <a:off x="213343" y="2679387"/>
            <a:ext cx="3723589" cy="3945164"/>
            <a:chOff x="3352800" y="1500381"/>
            <a:chExt cx="6325200" cy="3707684"/>
          </a:xfrm>
          <a:noFill/>
        </p:grpSpPr>
        <p:sp>
          <p:nvSpPr>
            <p:cNvPr id="18" name="AutoShape 13"/>
            <p:cNvSpPr>
              <a:spLocks noChangeArrowheads="1"/>
            </p:cNvSpPr>
            <p:nvPr/>
          </p:nvSpPr>
          <p:spPr bwMode="gray">
            <a:xfrm>
              <a:off x="3352800" y="1500381"/>
              <a:ext cx="6325200" cy="3707684"/>
            </a:xfrm>
            <a:prstGeom prst="roundRect">
              <a:avLst>
                <a:gd name="adj" fmla="val 10699"/>
              </a:avLst>
            </a:prstGeom>
            <a:grpFill/>
            <a:ln w="38100">
              <a:solidFill>
                <a:srgbClr val="0099CC"/>
              </a:solidFill>
              <a:prstDash val="dashDot"/>
              <a:round/>
              <a:headEnd/>
              <a:tailEnd/>
            </a:ln>
          </p:spPr>
          <p:txBody>
            <a:bodyPr wrap="none" anchor="ctr"/>
            <a:lstStyle/>
            <a:p>
              <a:pPr eaLnBrk="0" hangingPunct="0">
                <a:defRPr/>
              </a:pPr>
              <a:endParaRPr lang="zh-CN" altLang="en-US" b="1" dirty="0">
                <a:latin typeface="Verdana" pitchFamily="34" charset="0"/>
              </a:endParaRPr>
            </a:p>
          </p:txBody>
        </p:sp>
        <p:sp>
          <p:nvSpPr>
            <p:cNvPr id="19" name="Rectangle 19"/>
            <p:cNvSpPr>
              <a:spLocks noChangeArrowheads="1"/>
            </p:cNvSpPr>
            <p:nvPr/>
          </p:nvSpPr>
          <p:spPr bwMode="gray">
            <a:xfrm>
              <a:off x="3407328" y="1609431"/>
              <a:ext cx="6167384" cy="491725"/>
            </a:xfrm>
            <a:prstGeom prst="rect">
              <a:avLst/>
            </a:prstGeom>
            <a:grpFill/>
            <a:ln w="9525">
              <a:noFill/>
              <a:miter lim="800000"/>
              <a:headEnd/>
              <a:tailEnd/>
            </a:ln>
          </p:spPr>
          <p:txBody>
            <a:bodyPr>
              <a:spAutoFit/>
            </a:bodyPr>
            <a:lstStyle/>
            <a:p>
              <a:pPr indent="719138">
                <a:defRPr/>
              </a:pPr>
              <a:r>
                <a:rPr lang="en-US" altLang="zh-CN" sz="2800" b="1" dirty="0"/>
                <a:t>      </a:t>
              </a:r>
            </a:p>
          </p:txBody>
        </p:sp>
      </p:grpSp>
      <p:sp>
        <p:nvSpPr>
          <p:cNvPr id="87" name="矩形 86"/>
          <p:cNvSpPr/>
          <p:nvPr/>
        </p:nvSpPr>
        <p:spPr>
          <a:xfrm>
            <a:off x="3094672" y="1719106"/>
            <a:ext cx="2954655" cy="923330"/>
          </a:xfrm>
          <a:prstGeom prst="rect">
            <a:avLst/>
          </a:prstGeom>
          <a:noFill/>
        </p:spPr>
        <p:txBody>
          <a:bodyPr wrap="none">
            <a:spAutoFit/>
          </a:bodyPr>
          <a:lstStyle/>
          <a:p>
            <a:pPr>
              <a:defRPr/>
            </a:pPr>
            <a:r>
              <a:rPr lang="zh-CN" altLang="en-US" sz="5400" b="1" dirty="0">
                <a:ln w="900" cmpd="sng">
                  <a:solidFill>
                    <a:schemeClr val="accent1">
                      <a:satMod val="190000"/>
                      <a:alpha val="55000"/>
                    </a:schemeClr>
                  </a:solidFill>
                  <a:prstDash val="solid"/>
                </a:ln>
                <a:solidFill>
                  <a:srgbClr val="FF0000"/>
                </a:solidFill>
                <a:effectLst>
                  <a:innerShdw blurRad="101600" dist="76200" dir="5400000">
                    <a:schemeClr val="accent1">
                      <a:satMod val="190000"/>
                      <a:tint val="100000"/>
                      <a:alpha val="74000"/>
                    </a:schemeClr>
                  </a:innerShdw>
                </a:effectLst>
              </a:rPr>
              <a:t>专业文化</a:t>
            </a:r>
          </a:p>
        </p:txBody>
      </p:sp>
      <p:grpSp>
        <p:nvGrpSpPr>
          <p:cNvPr id="11279" name="Group 3"/>
          <p:cNvGrpSpPr>
            <a:grpSpLocks/>
          </p:cNvGrpSpPr>
          <p:nvPr/>
        </p:nvGrpSpPr>
        <p:grpSpPr bwMode="auto">
          <a:xfrm>
            <a:off x="234950" y="784225"/>
            <a:ext cx="4330700" cy="841375"/>
            <a:chOff x="148" y="494"/>
            <a:chExt cx="2728" cy="530"/>
          </a:xfrm>
        </p:grpSpPr>
        <p:sp>
          <p:nvSpPr>
            <p:cNvPr id="11280" name="Rectangle 4"/>
            <p:cNvSpPr>
              <a:spLocks noChangeArrowheads="1"/>
            </p:cNvSpPr>
            <p:nvPr/>
          </p:nvSpPr>
          <p:spPr bwMode="auto">
            <a:xfrm>
              <a:off x="220" y="603"/>
              <a:ext cx="314" cy="288"/>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2400">
                  <a:solidFill>
                    <a:schemeClr val="bg1"/>
                  </a:solidFill>
                  <a:latin typeface="Arial" pitchFamily="34" charset="0"/>
                </a:rPr>
                <a:t>一</a:t>
              </a:r>
            </a:p>
          </p:txBody>
        </p:sp>
        <p:sp>
          <p:nvSpPr>
            <p:cNvPr id="11281" name="Line 5"/>
            <p:cNvSpPr>
              <a:spLocks noChangeShapeType="1"/>
            </p:cNvSpPr>
            <p:nvPr/>
          </p:nvSpPr>
          <p:spPr bwMode="auto">
            <a:xfrm flipV="1">
              <a:off x="148" y="992"/>
              <a:ext cx="2635" cy="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82" name="Text Box 4"/>
            <p:cNvSpPr txBox="1">
              <a:spLocks noChangeArrowheads="1"/>
            </p:cNvSpPr>
            <p:nvPr/>
          </p:nvSpPr>
          <p:spPr bwMode="auto">
            <a:xfrm>
              <a:off x="551" y="494"/>
              <a:ext cx="232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400" b="1">
                  <a:solidFill>
                    <a:schemeClr val="tx1"/>
                  </a:solidFill>
                </a:rPr>
                <a:t>学校基本情况和专业文化建设的基本思路 </a:t>
              </a: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929" name="Picture 9" descr="图片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63557" y="5638346"/>
            <a:ext cx="3180443" cy="1219654"/>
          </a:xfrm>
          <a:prstGeom prst="ellipse">
            <a:avLst/>
          </a:prstGeom>
          <a:ln>
            <a:noFill/>
          </a:ln>
          <a:effectLst>
            <a:softEdge rad="112500"/>
          </a:effectLst>
        </p:spPr>
      </p:pic>
      <p:sp>
        <p:nvSpPr>
          <p:cNvPr id="10" name="Freeform 5"/>
          <p:cNvSpPr>
            <a:spLocks/>
          </p:cNvSpPr>
          <p:nvPr/>
        </p:nvSpPr>
        <p:spPr bwMode="gray">
          <a:xfrm rot="3600000">
            <a:off x="1986281" y="4329779"/>
            <a:ext cx="2465388" cy="769938"/>
          </a:xfrm>
          <a:custGeom>
            <a:avLst/>
            <a:gdLst>
              <a:gd name="T0" fmla="*/ 382 w 1717"/>
              <a:gd name="T1" fmla="*/ 102 h 484"/>
              <a:gd name="T2" fmla="*/ 417 w 1717"/>
              <a:gd name="T3" fmla="*/ 408 h 484"/>
              <a:gd name="T4" fmla="*/ 399 w 1717"/>
              <a:gd name="T5" fmla="*/ 382 h 484"/>
              <a:gd name="T6" fmla="*/ 373 w 1717"/>
              <a:gd name="T7" fmla="*/ 416 h 484"/>
              <a:gd name="T8" fmla="*/ 346 w 1717"/>
              <a:gd name="T9" fmla="*/ 446 h 484"/>
              <a:gd name="T10" fmla="*/ 314 w 1717"/>
              <a:gd name="T11" fmla="*/ 471 h 484"/>
              <a:gd name="T12" fmla="*/ 289 w 1717"/>
              <a:gd name="T13" fmla="*/ 485 h 484"/>
              <a:gd name="T14" fmla="*/ 262 w 1717"/>
              <a:gd name="T15" fmla="*/ 492 h 484"/>
              <a:gd name="T16" fmla="*/ 236 w 1717"/>
              <a:gd name="T17" fmla="*/ 492 h 484"/>
              <a:gd name="T18" fmla="*/ 208 w 1717"/>
              <a:gd name="T19" fmla="*/ 481 h 484"/>
              <a:gd name="T20" fmla="*/ 172 w 1717"/>
              <a:gd name="T21" fmla="*/ 452 h 484"/>
              <a:gd name="T22" fmla="*/ 143 w 1717"/>
              <a:gd name="T23" fmla="*/ 420 h 484"/>
              <a:gd name="T24" fmla="*/ 117 w 1717"/>
              <a:gd name="T25" fmla="*/ 386 h 484"/>
              <a:gd name="T26" fmla="*/ 93 w 1717"/>
              <a:gd name="T27" fmla="*/ 339 h 484"/>
              <a:gd name="T28" fmla="*/ 66 w 1717"/>
              <a:gd name="T29" fmla="*/ 269 h 484"/>
              <a:gd name="T30" fmla="*/ 43 w 1717"/>
              <a:gd name="T31" fmla="*/ 186 h 484"/>
              <a:gd name="T32" fmla="*/ 28 w 1717"/>
              <a:gd name="T33" fmla="*/ 132 h 484"/>
              <a:gd name="T34" fmla="*/ 0 w 1717"/>
              <a:gd name="T35" fmla="*/ 0 h 484"/>
              <a:gd name="T36" fmla="*/ 36 w 1717"/>
              <a:gd name="T37" fmla="*/ 124 h 484"/>
              <a:gd name="T38" fmla="*/ 60 w 1717"/>
              <a:gd name="T39" fmla="*/ 186 h 484"/>
              <a:gd name="T40" fmla="*/ 82 w 1717"/>
              <a:gd name="T41" fmla="*/ 231 h 484"/>
              <a:gd name="T42" fmla="*/ 107 w 1717"/>
              <a:gd name="T43" fmla="*/ 280 h 484"/>
              <a:gd name="T44" fmla="*/ 132 w 1717"/>
              <a:gd name="T45" fmla="*/ 306 h 484"/>
              <a:gd name="T46" fmla="*/ 156 w 1717"/>
              <a:gd name="T47" fmla="*/ 322 h 484"/>
              <a:gd name="T48" fmla="*/ 183 w 1717"/>
              <a:gd name="T49" fmla="*/ 331 h 484"/>
              <a:gd name="T50" fmla="*/ 208 w 1717"/>
              <a:gd name="T51" fmla="*/ 331 h 484"/>
              <a:gd name="T52" fmla="*/ 241 w 1717"/>
              <a:gd name="T53" fmla="*/ 324 h 484"/>
              <a:gd name="T54" fmla="*/ 270 w 1717"/>
              <a:gd name="T55" fmla="*/ 309 h 484"/>
              <a:gd name="T56" fmla="*/ 299 w 1717"/>
              <a:gd name="T57" fmla="*/ 287 h 484"/>
              <a:gd name="T58" fmla="*/ 329 w 1717"/>
              <a:gd name="T59" fmla="*/ 258 h 484"/>
              <a:gd name="T60" fmla="*/ 358 w 1717"/>
              <a:gd name="T61" fmla="*/ 209 h 484"/>
              <a:gd name="T62" fmla="*/ 387 w 1717"/>
              <a:gd name="T63" fmla="*/ 153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FFCF01"/>
              </a:gs>
              <a:gs pos="90000">
                <a:srgbClr val="E22000"/>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a:bevelT w="101600" prst="convex"/>
            <a:bevelB w="0" h="63500"/>
            <a:contourClr>
              <a:srgbClr val="FFE593"/>
            </a:contourClr>
          </a:sp3d>
        </p:spPr>
        <p:txBody>
          <a:bodyPr anchor="ctr">
            <a:sp3d/>
          </a:bodyPr>
          <a:lstStyle/>
          <a:p>
            <a:pPr eaLnBrk="0" fontAlgn="ctr" hangingPunct="0">
              <a:spcBef>
                <a:spcPts val="0"/>
              </a:spcBef>
              <a:spcAft>
                <a:spcPts val="0"/>
              </a:spcAft>
              <a:buClr>
                <a:srgbClr val="FF0000"/>
              </a:buClr>
              <a:buSzPct val="70000"/>
              <a:defRPr/>
            </a:pPr>
            <a:endParaRPr lang="zh-CN" altLang="en-US" sz="1600" kern="0" dirty="0">
              <a:solidFill>
                <a:srgbClr val="1F497D"/>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12" name="Freeform 7"/>
          <p:cNvSpPr>
            <a:spLocks/>
          </p:cNvSpPr>
          <p:nvPr/>
        </p:nvSpPr>
        <p:spPr bwMode="gray">
          <a:xfrm rot="10800000">
            <a:off x="2281556" y="2156491"/>
            <a:ext cx="2466975" cy="769938"/>
          </a:xfrm>
          <a:custGeom>
            <a:avLst/>
            <a:gdLst>
              <a:gd name="T0" fmla="*/ 385 w 1717"/>
              <a:gd name="T1" fmla="*/ 102 h 484"/>
              <a:gd name="T2" fmla="*/ 421 w 1717"/>
              <a:gd name="T3" fmla="*/ 408 h 484"/>
              <a:gd name="T4" fmla="*/ 402 w 1717"/>
              <a:gd name="T5" fmla="*/ 382 h 484"/>
              <a:gd name="T6" fmla="*/ 376 w 1717"/>
              <a:gd name="T7" fmla="*/ 416 h 484"/>
              <a:gd name="T8" fmla="*/ 349 w 1717"/>
              <a:gd name="T9" fmla="*/ 446 h 484"/>
              <a:gd name="T10" fmla="*/ 316 w 1717"/>
              <a:gd name="T11" fmla="*/ 471 h 484"/>
              <a:gd name="T12" fmla="*/ 291 w 1717"/>
              <a:gd name="T13" fmla="*/ 485 h 484"/>
              <a:gd name="T14" fmla="*/ 264 w 1717"/>
              <a:gd name="T15" fmla="*/ 492 h 484"/>
              <a:gd name="T16" fmla="*/ 238 w 1717"/>
              <a:gd name="T17" fmla="*/ 492 h 484"/>
              <a:gd name="T18" fmla="*/ 208 w 1717"/>
              <a:gd name="T19" fmla="*/ 481 h 484"/>
              <a:gd name="T20" fmla="*/ 174 w 1717"/>
              <a:gd name="T21" fmla="*/ 452 h 484"/>
              <a:gd name="T22" fmla="*/ 144 w 1717"/>
              <a:gd name="T23" fmla="*/ 420 h 484"/>
              <a:gd name="T24" fmla="*/ 118 w 1717"/>
              <a:gd name="T25" fmla="*/ 386 h 484"/>
              <a:gd name="T26" fmla="*/ 93 w 1717"/>
              <a:gd name="T27" fmla="*/ 339 h 484"/>
              <a:gd name="T28" fmla="*/ 66 w 1717"/>
              <a:gd name="T29" fmla="*/ 269 h 484"/>
              <a:gd name="T30" fmla="*/ 43 w 1717"/>
              <a:gd name="T31" fmla="*/ 186 h 484"/>
              <a:gd name="T32" fmla="*/ 28 w 1717"/>
              <a:gd name="T33" fmla="*/ 132 h 484"/>
              <a:gd name="T34" fmla="*/ 0 w 1717"/>
              <a:gd name="T35" fmla="*/ 0 h 484"/>
              <a:gd name="T36" fmla="*/ 37 w 1717"/>
              <a:gd name="T37" fmla="*/ 124 h 484"/>
              <a:gd name="T38" fmla="*/ 60 w 1717"/>
              <a:gd name="T39" fmla="*/ 186 h 484"/>
              <a:gd name="T40" fmla="*/ 83 w 1717"/>
              <a:gd name="T41" fmla="*/ 231 h 484"/>
              <a:gd name="T42" fmla="*/ 108 w 1717"/>
              <a:gd name="T43" fmla="*/ 280 h 484"/>
              <a:gd name="T44" fmla="*/ 134 w 1717"/>
              <a:gd name="T45" fmla="*/ 306 h 484"/>
              <a:gd name="T46" fmla="*/ 157 w 1717"/>
              <a:gd name="T47" fmla="*/ 322 h 484"/>
              <a:gd name="T48" fmla="*/ 184 w 1717"/>
              <a:gd name="T49" fmla="*/ 331 h 484"/>
              <a:gd name="T50" fmla="*/ 208 w 1717"/>
              <a:gd name="T51" fmla="*/ 331 h 484"/>
              <a:gd name="T52" fmla="*/ 244 w 1717"/>
              <a:gd name="T53" fmla="*/ 324 h 484"/>
              <a:gd name="T54" fmla="*/ 272 w 1717"/>
              <a:gd name="T55" fmla="*/ 309 h 484"/>
              <a:gd name="T56" fmla="*/ 302 w 1717"/>
              <a:gd name="T57" fmla="*/ 287 h 484"/>
              <a:gd name="T58" fmla="*/ 332 w 1717"/>
              <a:gd name="T59" fmla="*/ 258 h 484"/>
              <a:gd name="T60" fmla="*/ 360 w 1717"/>
              <a:gd name="T61" fmla="*/ 209 h 484"/>
              <a:gd name="T62" fmla="*/ 391 w 1717"/>
              <a:gd name="T63" fmla="*/ 153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00DFF6"/>
              </a:gs>
              <a:gs pos="90000">
                <a:srgbClr val="002774"/>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extrusionH="304800">
            <a:bevelT w="101600" prst="convex"/>
            <a:bevelB w="0" h="63500"/>
            <a:contourClr>
              <a:srgbClr val="AFEAFF"/>
            </a:contourClr>
          </a:sp3d>
        </p:spPr>
        <p:txBody>
          <a:bodyPr anchor="ctr">
            <a:sp3d/>
          </a:bodyPr>
          <a:lstStyle/>
          <a:p>
            <a:pPr eaLnBrk="0" fontAlgn="ctr" hangingPunct="0">
              <a:spcBef>
                <a:spcPts val="0"/>
              </a:spcBef>
              <a:spcAft>
                <a:spcPts val="0"/>
              </a:spcAft>
              <a:buClr>
                <a:srgbClr val="FF0000"/>
              </a:buClr>
              <a:buSzPct val="70000"/>
              <a:defRPr/>
            </a:pPr>
            <a:endParaRPr lang="zh-CN" altLang="en-US" sz="1800" kern="0" dirty="0">
              <a:solidFill>
                <a:srgbClr val="1F497D"/>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14" name="Freeform 9"/>
          <p:cNvSpPr>
            <a:spLocks/>
          </p:cNvSpPr>
          <p:nvPr/>
        </p:nvSpPr>
        <p:spPr bwMode="gray">
          <a:xfrm rot="18000000">
            <a:off x="3862706" y="3666204"/>
            <a:ext cx="2466975" cy="771525"/>
          </a:xfrm>
          <a:custGeom>
            <a:avLst/>
            <a:gdLst>
              <a:gd name="T0" fmla="*/ 385 w 1717"/>
              <a:gd name="T1" fmla="*/ 102 h 484"/>
              <a:gd name="T2" fmla="*/ 421 w 1717"/>
              <a:gd name="T3" fmla="*/ 421 h 484"/>
              <a:gd name="T4" fmla="*/ 402 w 1717"/>
              <a:gd name="T5" fmla="*/ 395 h 484"/>
              <a:gd name="T6" fmla="*/ 376 w 1717"/>
              <a:gd name="T7" fmla="*/ 429 h 484"/>
              <a:gd name="T8" fmla="*/ 349 w 1717"/>
              <a:gd name="T9" fmla="*/ 459 h 484"/>
              <a:gd name="T10" fmla="*/ 316 w 1717"/>
              <a:gd name="T11" fmla="*/ 484 h 484"/>
              <a:gd name="T12" fmla="*/ 291 w 1717"/>
              <a:gd name="T13" fmla="*/ 498 h 484"/>
              <a:gd name="T14" fmla="*/ 264 w 1717"/>
              <a:gd name="T15" fmla="*/ 505 h 484"/>
              <a:gd name="T16" fmla="*/ 238 w 1717"/>
              <a:gd name="T17" fmla="*/ 505 h 484"/>
              <a:gd name="T18" fmla="*/ 208 w 1717"/>
              <a:gd name="T19" fmla="*/ 494 h 484"/>
              <a:gd name="T20" fmla="*/ 174 w 1717"/>
              <a:gd name="T21" fmla="*/ 465 h 484"/>
              <a:gd name="T22" fmla="*/ 144 w 1717"/>
              <a:gd name="T23" fmla="*/ 433 h 484"/>
              <a:gd name="T24" fmla="*/ 118 w 1717"/>
              <a:gd name="T25" fmla="*/ 399 h 484"/>
              <a:gd name="T26" fmla="*/ 93 w 1717"/>
              <a:gd name="T27" fmla="*/ 339 h 484"/>
              <a:gd name="T28" fmla="*/ 66 w 1717"/>
              <a:gd name="T29" fmla="*/ 269 h 484"/>
              <a:gd name="T30" fmla="*/ 43 w 1717"/>
              <a:gd name="T31" fmla="*/ 199 h 484"/>
              <a:gd name="T32" fmla="*/ 28 w 1717"/>
              <a:gd name="T33" fmla="*/ 145 h 484"/>
              <a:gd name="T34" fmla="*/ 0 w 1717"/>
              <a:gd name="T35" fmla="*/ 0 h 484"/>
              <a:gd name="T36" fmla="*/ 37 w 1717"/>
              <a:gd name="T37" fmla="*/ 137 h 484"/>
              <a:gd name="T38" fmla="*/ 60 w 1717"/>
              <a:gd name="T39" fmla="*/ 199 h 484"/>
              <a:gd name="T40" fmla="*/ 83 w 1717"/>
              <a:gd name="T41" fmla="*/ 244 h 484"/>
              <a:gd name="T42" fmla="*/ 108 w 1717"/>
              <a:gd name="T43" fmla="*/ 280 h 484"/>
              <a:gd name="T44" fmla="*/ 134 w 1717"/>
              <a:gd name="T45" fmla="*/ 306 h 484"/>
              <a:gd name="T46" fmla="*/ 157 w 1717"/>
              <a:gd name="T47" fmla="*/ 322 h 484"/>
              <a:gd name="T48" fmla="*/ 184 w 1717"/>
              <a:gd name="T49" fmla="*/ 331 h 484"/>
              <a:gd name="T50" fmla="*/ 208 w 1717"/>
              <a:gd name="T51" fmla="*/ 331 h 484"/>
              <a:gd name="T52" fmla="*/ 244 w 1717"/>
              <a:gd name="T53" fmla="*/ 324 h 484"/>
              <a:gd name="T54" fmla="*/ 272 w 1717"/>
              <a:gd name="T55" fmla="*/ 309 h 484"/>
              <a:gd name="T56" fmla="*/ 302 w 1717"/>
              <a:gd name="T57" fmla="*/ 287 h 484"/>
              <a:gd name="T58" fmla="*/ 332 w 1717"/>
              <a:gd name="T59" fmla="*/ 258 h 484"/>
              <a:gd name="T60" fmla="*/ 360 w 1717"/>
              <a:gd name="T61" fmla="*/ 222 h 484"/>
              <a:gd name="T62" fmla="*/ 391 w 1717"/>
              <a:gd name="T63" fmla="*/ 166 h 48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717"/>
              <a:gd name="T97" fmla="*/ 0 h 484"/>
              <a:gd name="T98" fmla="*/ 1717 w 1717"/>
              <a:gd name="T99" fmla="*/ 484 h 48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717" h="484">
                <a:moveTo>
                  <a:pt x="1427" y="153"/>
                </a:moveTo>
                <a:lnTo>
                  <a:pt x="1405" y="102"/>
                </a:lnTo>
                <a:lnTo>
                  <a:pt x="1716" y="132"/>
                </a:lnTo>
                <a:lnTo>
                  <a:pt x="1540" y="395"/>
                </a:lnTo>
                <a:lnTo>
                  <a:pt x="1519" y="344"/>
                </a:lnTo>
                <a:lnTo>
                  <a:pt x="1472" y="369"/>
                </a:lnTo>
                <a:lnTo>
                  <a:pt x="1413" y="391"/>
                </a:lnTo>
                <a:lnTo>
                  <a:pt x="1373" y="403"/>
                </a:lnTo>
                <a:lnTo>
                  <a:pt x="1328" y="418"/>
                </a:lnTo>
                <a:lnTo>
                  <a:pt x="1274" y="433"/>
                </a:lnTo>
                <a:lnTo>
                  <a:pt x="1219" y="447"/>
                </a:lnTo>
                <a:lnTo>
                  <a:pt x="1160" y="458"/>
                </a:lnTo>
                <a:lnTo>
                  <a:pt x="1117" y="464"/>
                </a:lnTo>
                <a:lnTo>
                  <a:pt x="1062" y="472"/>
                </a:lnTo>
                <a:lnTo>
                  <a:pt x="1007" y="479"/>
                </a:lnTo>
                <a:lnTo>
                  <a:pt x="968" y="479"/>
                </a:lnTo>
                <a:lnTo>
                  <a:pt x="916" y="483"/>
                </a:lnTo>
                <a:lnTo>
                  <a:pt x="872" y="479"/>
                </a:lnTo>
                <a:lnTo>
                  <a:pt x="817" y="475"/>
                </a:lnTo>
                <a:lnTo>
                  <a:pt x="766" y="468"/>
                </a:lnTo>
                <a:lnTo>
                  <a:pt x="701" y="453"/>
                </a:lnTo>
                <a:lnTo>
                  <a:pt x="634" y="439"/>
                </a:lnTo>
                <a:lnTo>
                  <a:pt x="576" y="424"/>
                </a:lnTo>
                <a:lnTo>
                  <a:pt x="524" y="407"/>
                </a:lnTo>
                <a:lnTo>
                  <a:pt x="476" y="391"/>
                </a:lnTo>
                <a:lnTo>
                  <a:pt x="435" y="373"/>
                </a:lnTo>
                <a:lnTo>
                  <a:pt x="384" y="349"/>
                </a:lnTo>
                <a:lnTo>
                  <a:pt x="344" y="326"/>
                </a:lnTo>
                <a:lnTo>
                  <a:pt x="293" y="293"/>
                </a:lnTo>
                <a:lnTo>
                  <a:pt x="242" y="256"/>
                </a:lnTo>
                <a:lnTo>
                  <a:pt x="205" y="226"/>
                </a:lnTo>
                <a:lnTo>
                  <a:pt x="157" y="186"/>
                </a:lnTo>
                <a:lnTo>
                  <a:pt x="124" y="158"/>
                </a:lnTo>
                <a:lnTo>
                  <a:pt x="102" y="132"/>
                </a:lnTo>
                <a:lnTo>
                  <a:pt x="62" y="88"/>
                </a:lnTo>
                <a:lnTo>
                  <a:pt x="0" y="0"/>
                </a:lnTo>
                <a:lnTo>
                  <a:pt x="91" y="88"/>
                </a:lnTo>
                <a:lnTo>
                  <a:pt x="135" y="124"/>
                </a:lnTo>
                <a:lnTo>
                  <a:pt x="175" y="158"/>
                </a:lnTo>
                <a:lnTo>
                  <a:pt x="219" y="186"/>
                </a:lnTo>
                <a:lnTo>
                  <a:pt x="263" y="209"/>
                </a:lnTo>
                <a:lnTo>
                  <a:pt x="307" y="231"/>
                </a:lnTo>
                <a:lnTo>
                  <a:pt x="355" y="253"/>
                </a:lnTo>
                <a:lnTo>
                  <a:pt x="395" y="267"/>
                </a:lnTo>
                <a:lnTo>
                  <a:pt x="439" y="282"/>
                </a:lnTo>
                <a:lnTo>
                  <a:pt x="487" y="293"/>
                </a:lnTo>
                <a:lnTo>
                  <a:pt x="534" y="301"/>
                </a:lnTo>
                <a:lnTo>
                  <a:pt x="571" y="309"/>
                </a:lnTo>
                <a:lnTo>
                  <a:pt x="622" y="312"/>
                </a:lnTo>
                <a:lnTo>
                  <a:pt x="673" y="318"/>
                </a:lnTo>
                <a:lnTo>
                  <a:pt x="718" y="318"/>
                </a:lnTo>
                <a:lnTo>
                  <a:pt x="766" y="318"/>
                </a:lnTo>
                <a:lnTo>
                  <a:pt x="828" y="318"/>
                </a:lnTo>
                <a:lnTo>
                  <a:pt x="890" y="311"/>
                </a:lnTo>
                <a:lnTo>
                  <a:pt x="949" y="304"/>
                </a:lnTo>
                <a:lnTo>
                  <a:pt x="1000" y="296"/>
                </a:lnTo>
                <a:lnTo>
                  <a:pt x="1058" y="285"/>
                </a:lnTo>
                <a:lnTo>
                  <a:pt x="1106" y="274"/>
                </a:lnTo>
                <a:lnTo>
                  <a:pt x="1156" y="260"/>
                </a:lnTo>
                <a:lnTo>
                  <a:pt x="1212" y="245"/>
                </a:lnTo>
                <a:lnTo>
                  <a:pt x="1259" y="231"/>
                </a:lnTo>
                <a:lnTo>
                  <a:pt x="1318" y="209"/>
                </a:lnTo>
                <a:lnTo>
                  <a:pt x="1362" y="190"/>
                </a:lnTo>
                <a:lnTo>
                  <a:pt x="1427" y="153"/>
                </a:lnTo>
              </a:path>
            </a:pathLst>
          </a:custGeom>
          <a:gradFill flip="none" rotWithShape="1">
            <a:gsLst>
              <a:gs pos="0">
                <a:srgbClr val="6EFF01"/>
              </a:gs>
              <a:gs pos="90000">
                <a:srgbClr val="0F5000"/>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a:bevelT prst="convex"/>
            <a:bevelB w="0" h="0"/>
            <a:contourClr>
              <a:sysClr val="window" lastClr="FFFFFF"/>
            </a:contourClr>
          </a:sp3d>
        </p:spPr>
        <p:txBody>
          <a:bodyPr anchor="ctr">
            <a:sp3d/>
          </a:bodyPr>
          <a:lstStyle/>
          <a:p>
            <a:pPr eaLnBrk="0" fontAlgn="ctr" hangingPunct="0">
              <a:spcBef>
                <a:spcPts val="0"/>
              </a:spcBef>
              <a:spcAft>
                <a:spcPts val="0"/>
              </a:spcAft>
              <a:buClr>
                <a:srgbClr val="FF0000"/>
              </a:buClr>
              <a:buSzPct val="70000"/>
              <a:defRPr/>
            </a:pPr>
            <a:endParaRPr lang="zh-CN" altLang="en-US" sz="1600" b="1" kern="0">
              <a:solidFill>
                <a:srgbClr val="1F497D"/>
              </a:solidFill>
              <a:latin typeface="微软雅黑" pitchFamily="34" charset="-122"/>
              <a:ea typeface="微软雅黑" pitchFamily="34" charset="-122"/>
            </a:endParaRPr>
          </a:p>
        </p:txBody>
      </p:sp>
      <p:sp>
        <p:nvSpPr>
          <p:cNvPr id="16" name="Text Box 14"/>
          <p:cNvSpPr txBox="1">
            <a:spLocks noChangeArrowheads="1"/>
          </p:cNvSpPr>
          <p:nvPr/>
        </p:nvSpPr>
        <p:spPr bwMode="auto">
          <a:xfrm>
            <a:off x="5402783" y="2461297"/>
            <a:ext cx="1415773" cy="584775"/>
          </a:xfrm>
          <a:prstGeom prst="rect">
            <a:avLst/>
          </a:prstGeom>
          <a:noFill/>
          <a:ln w="9525" algn="ctr">
            <a:noFill/>
            <a:miter lim="800000"/>
            <a:headEnd/>
            <a:tailEnd/>
          </a:ln>
        </p:spPr>
        <p:txBody>
          <a:bodyPr wrap="none">
            <a:spAutoFit/>
          </a:bodyPr>
          <a:lstStyle/>
          <a:p>
            <a:pPr fontAlgn="ctr">
              <a:buClr>
                <a:srgbClr val="FF0000"/>
              </a:buClr>
              <a:buSzPct val="70000"/>
              <a:defRPr/>
            </a:pPr>
            <a:r>
              <a:rPr kumimoji="1" lang="zh-CN" altLang="en-US" dirty="0">
                <a:solidFill>
                  <a:srgbClr val="1F497D"/>
                </a:solidFill>
                <a:effectLst>
                  <a:reflection blurRad="6350" stA="50000" endA="300" endPos="50000" dist="29997" dir="5400000" sy="-100000" algn="bl" rotWithShape="0"/>
                </a:effectLst>
                <a:latin typeface="微软雅黑" pitchFamily="34" charset="-122"/>
                <a:ea typeface="微软雅黑" pitchFamily="34" charset="-122"/>
              </a:rPr>
              <a:t>全员性</a:t>
            </a:r>
          </a:p>
        </p:txBody>
      </p:sp>
      <p:sp>
        <p:nvSpPr>
          <p:cNvPr id="17" name="Text Box 15"/>
          <p:cNvSpPr txBox="1">
            <a:spLocks noChangeArrowheads="1"/>
          </p:cNvSpPr>
          <p:nvPr/>
        </p:nvSpPr>
        <p:spPr bwMode="auto">
          <a:xfrm>
            <a:off x="957783" y="2728561"/>
            <a:ext cx="1415773" cy="584775"/>
          </a:xfrm>
          <a:prstGeom prst="rect">
            <a:avLst/>
          </a:prstGeom>
          <a:noFill/>
          <a:ln w="9525" algn="ctr">
            <a:noFill/>
            <a:miter lim="800000"/>
            <a:headEnd/>
            <a:tailEnd/>
          </a:ln>
        </p:spPr>
        <p:txBody>
          <a:bodyPr wrap="none">
            <a:spAutoFit/>
          </a:bodyPr>
          <a:lstStyle/>
          <a:p>
            <a:pPr fontAlgn="ctr">
              <a:buClr>
                <a:srgbClr val="FF0000"/>
              </a:buClr>
              <a:buSzPct val="70000"/>
              <a:defRPr/>
            </a:pPr>
            <a:r>
              <a:rPr kumimoji="1" lang="zh-CN" altLang="en-US" dirty="0">
                <a:solidFill>
                  <a:srgbClr val="1F497D"/>
                </a:solidFill>
                <a:effectLst>
                  <a:reflection blurRad="6350" stA="50000" endA="300" endPos="50000" dist="29997" dir="5400000" sy="-100000" algn="bl" rotWithShape="0"/>
                </a:effectLst>
                <a:latin typeface="微软雅黑" pitchFamily="34" charset="-122"/>
                <a:ea typeface="微软雅黑" pitchFamily="34" charset="-122"/>
              </a:rPr>
              <a:t>全程性</a:t>
            </a:r>
          </a:p>
        </p:txBody>
      </p:sp>
      <p:sp>
        <p:nvSpPr>
          <p:cNvPr id="19" name="Text Box 17"/>
          <p:cNvSpPr txBox="1">
            <a:spLocks noChangeArrowheads="1"/>
          </p:cNvSpPr>
          <p:nvPr/>
        </p:nvSpPr>
        <p:spPr bwMode="auto">
          <a:xfrm>
            <a:off x="3973845" y="5675993"/>
            <a:ext cx="1730267" cy="584775"/>
          </a:xfrm>
          <a:prstGeom prst="rect">
            <a:avLst/>
          </a:prstGeom>
          <a:noFill/>
          <a:ln w="9525" algn="ctr">
            <a:noFill/>
            <a:miter lim="800000"/>
            <a:headEnd/>
            <a:tailEnd/>
          </a:ln>
        </p:spPr>
        <p:txBody>
          <a:bodyPr>
            <a:spAutoFit/>
          </a:bodyPr>
          <a:lstStyle/>
          <a:p>
            <a:pPr fontAlgn="ctr">
              <a:buClr>
                <a:srgbClr val="FF0000"/>
              </a:buClr>
              <a:buSzPct val="70000"/>
              <a:defRPr/>
            </a:pPr>
            <a:r>
              <a:rPr kumimoji="1" lang="zh-CN" altLang="en-US" dirty="0">
                <a:solidFill>
                  <a:srgbClr val="1F497D"/>
                </a:solidFill>
                <a:effectLst>
                  <a:reflection blurRad="6350" stA="50000" endA="300" endPos="50000" dist="29997" dir="5400000" sy="-100000" algn="bl" rotWithShape="0"/>
                </a:effectLst>
                <a:latin typeface="微软雅黑" pitchFamily="34" charset="-122"/>
                <a:ea typeface="微软雅黑" pitchFamily="34" charset="-122"/>
              </a:rPr>
              <a:t>全面性</a:t>
            </a:r>
          </a:p>
        </p:txBody>
      </p:sp>
      <p:grpSp>
        <p:nvGrpSpPr>
          <p:cNvPr id="12297" name="组合 57"/>
          <p:cNvGrpSpPr>
            <a:grpSpLocks/>
          </p:cNvGrpSpPr>
          <p:nvPr/>
        </p:nvGrpSpPr>
        <p:grpSpPr bwMode="auto">
          <a:xfrm>
            <a:off x="2871788" y="2817813"/>
            <a:ext cx="2184400" cy="1754187"/>
            <a:chOff x="995344" y="2329497"/>
            <a:chExt cx="1904726" cy="1529713"/>
          </a:xfrm>
        </p:grpSpPr>
        <p:grpSp>
          <p:nvGrpSpPr>
            <p:cNvPr id="12302" name="组合 34"/>
            <p:cNvGrpSpPr>
              <a:grpSpLocks noChangeAspect="1"/>
            </p:cNvGrpSpPr>
            <p:nvPr/>
          </p:nvGrpSpPr>
          <p:grpSpPr bwMode="auto">
            <a:xfrm>
              <a:off x="1208517" y="2329497"/>
              <a:ext cx="1534687" cy="1529713"/>
              <a:chOff x="4776613" y="4404799"/>
              <a:chExt cx="1011885" cy="1008000"/>
            </a:xfrm>
          </p:grpSpPr>
          <p:sp>
            <p:nvSpPr>
              <p:cNvPr id="24" name="Oval 2"/>
              <p:cNvSpPr>
                <a:spLocks noChangeAspect="1" noChangeArrowheads="1"/>
              </p:cNvSpPr>
              <p:nvPr/>
            </p:nvSpPr>
            <p:spPr bwMode="auto">
              <a:xfrm>
                <a:off x="4780498" y="4404799"/>
                <a:ext cx="1008000" cy="1008000"/>
              </a:xfrm>
              <a:prstGeom prst="ellipse">
                <a:avLst/>
              </a:prstGeom>
              <a:gradFill flip="none" rotWithShape="1">
                <a:gsLst>
                  <a:gs pos="0">
                    <a:srgbClr val="00DFF6"/>
                  </a:gs>
                  <a:gs pos="90000">
                    <a:srgbClr val="002774"/>
                  </a:gs>
                </a:gsLst>
                <a:lin ang="2700000" scaled="1"/>
                <a:tileRect/>
              </a:gradFill>
              <a:ln w="25400" cap="flat" cmpd="sng" algn="ctr">
                <a:noFill/>
                <a:prstDash val="solid"/>
              </a:ln>
              <a:effectLst>
                <a:outerShdw blurRad="225425" dist="38100" dir="5220000" algn="ctr">
                  <a:srgbClr val="000000">
                    <a:alpha val="33000"/>
                  </a:srgbClr>
                </a:outerShdw>
              </a:effectLst>
              <a:scene3d>
                <a:camera prst="orthographicFront"/>
                <a:lightRig rig="flat" dir="t"/>
              </a:scene3d>
              <a:sp3d contourW="19050">
                <a:bevelT prst="convex"/>
                <a:bevelB w="0" h="0"/>
                <a:contourClr>
                  <a:srgbClr val="AFEAFF"/>
                </a:contourClr>
              </a:sp3d>
            </p:spPr>
            <p:txBody>
              <a:bodyPr anchor="ctr">
                <a:sp3d/>
              </a:bodyPr>
              <a:lstStyle/>
              <a:p>
                <a:pPr eaLnBrk="0" fontAlgn="ctr" hangingPunct="0">
                  <a:spcBef>
                    <a:spcPts val="0"/>
                  </a:spcBef>
                  <a:spcAft>
                    <a:spcPts val="0"/>
                  </a:spcAft>
                  <a:buClr>
                    <a:srgbClr val="FF0000"/>
                  </a:buClr>
                  <a:buSzPct val="70000"/>
                  <a:defRPr/>
                </a:pPr>
                <a:endParaRPr lang="fr-FR" altLang="zh-CN" sz="1600" b="1" kern="0" dirty="0">
                  <a:solidFill>
                    <a:srgbClr val="1F497D"/>
                  </a:solidFill>
                  <a:latin typeface="微软雅黑" pitchFamily="34" charset="-122"/>
                  <a:ea typeface="微软雅黑" pitchFamily="34" charset="-122"/>
                </a:endParaRPr>
              </a:p>
            </p:txBody>
          </p:sp>
          <p:sp>
            <p:nvSpPr>
              <p:cNvPr id="25" name="椭圆 24"/>
              <p:cNvSpPr>
                <a:spLocks/>
              </p:cNvSpPr>
              <p:nvPr/>
            </p:nvSpPr>
            <p:spPr>
              <a:xfrm rot="19388639">
                <a:off x="4776614" y="4464093"/>
                <a:ext cx="683608" cy="466143"/>
              </a:xfrm>
              <a:prstGeom prst="ellipse">
                <a:avLst/>
              </a:prstGeom>
              <a:gradFill flip="none" rotWithShape="1">
                <a:gsLst>
                  <a:gs pos="0">
                    <a:sysClr val="window" lastClr="FFFFFF"/>
                  </a:gs>
                  <a:gs pos="45000">
                    <a:sysClr val="window" lastClr="FFFFFF">
                      <a:alpha val="0"/>
                    </a:sysClr>
                  </a:gs>
                </a:gsLst>
                <a:lin ang="5400000" scaled="1"/>
                <a:tileRect/>
              </a:gradFill>
              <a:ln w="25400" cap="flat" cmpd="sng" algn="ctr">
                <a:noFill/>
                <a:prstDash val="solid"/>
              </a:ln>
              <a:effectLst/>
            </p:spPr>
            <p:txBody>
              <a:bodyPr anchor="ctr"/>
              <a:lstStyle/>
              <a:p>
                <a:pPr fontAlgn="auto">
                  <a:spcBef>
                    <a:spcPts val="0"/>
                  </a:spcBef>
                  <a:spcAft>
                    <a:spcPts val="0"/>
                  </a:spcAft>
                  <a:defRPr/>
                </a:pPr>
                <a:endParaRPr lang="zh-CN" altLang="en-US" sz="1800" kern="0" dirty="0">
                  <a:solidFill>
                    <a:srgbClr val="1F497D"/>
                  </a:solidFill>
                  <a:latin typeface="Calibri"/>
                  <a:ea typeface="微软雅黑" pitchFamily="34" charset="-122"/>
                </a:endParaRPr>
              </a:p>
            </p:txBody>
          </p:sp>
          <p:sp>
            <p:nvSpPr>
              <p:cNvPr id="26" name="椭圆 25"/>
              <p:cNvSpPr>
                <a:spLocks noChangeAspect="1"/>
              </p:cNvSpPr>
              <p:nvPr/>
            </p:nvSpPr>
            <p:spPr>
              <a:xfrm>
                <a:off x="4888498" y="4512798"/>
                <a:ext cx="792000" cy="792000"/>
              </a:xfrm>
              <a:prstGeom prst="ellipse">
                <a:avLst/>
              </a:prstGeom>
              <a:gradFill flip="none" rotWithShape="1">
                <a:gsLst>
                  <a:gs pos="10000">
                    <a:srgbClr val="2DD7FF">
                      <a:alpha val="50000"/>
                    </a:srgbClr>
                  </a:gs>
                  <a:gs pos="70000">
                    <a:sysClr val="window" lastClr="FFFFFF">
                      <a:alpha val="0"/>
                    </a:sysClr>
                  </a:gs>
                </a:gsLst>
                <a:path path="circle">
                  <a:fillToRect l="50000" t="50000" r="50000" b="50000"/>
                </a:path>
                <a:tileRect/>
              </a:gradFill>
              <a:ln w="25400" cap="flat" cmpd="sng" algn="ctr">
                <a:noFill/>
                <a:prstDash val="solid"/>
              </a:ln>
              <a:effectLst/>
            </p:spPr>
            <p:txBody>
              <a:bodyPr anchor="ctr"/>
              <a:lstStyle/>
              <a:p>
                <a:pPr fontAlgn="auto">
                  <a:spcBef>
                    <a:spcPts val="0"/>
                  </a:spcBef>
                  <a:spcAft>
                    <a:spcPts val="0"/>
                  </a:spcAft>
                  <a:defRPr/>
                </a:pPr>
                <a:endParaRPr lang="zh-CN" altLang="en-US" sz="1800" kern="0" dirty="0">
                  <a:solidFill>
                    <a:srgbClr val="1F497D"/>
                  </a:solidFill>
                  <a:latin typeface="Calibri"/>
                  <a:ea typeface="微软雅黑" pitchFamily="34" charset="-122"/>
                </a:endParaRPr>
              </a:p>
            </p:txBody>
          </p:sp>
        </p:grpSp>
        <p:sp>
          <p:nvSpPr>
            <p:cNvPr id="23" name="TextBox 147"/>
            <p:cNvSpPr txBox="1">
              <a:spLocks noChangeArrowheads="1"/>
            </p:cNvSpPr>
            <p:nvPr/>
          </p:nvSpPr>
          <p:spPr bwMode="auto">
            <a:xfrm>
              <a:off x="995344" y="2844426"/>
              <a:ext cx="1904726" cy="402588"/>
            </a:xfrm>
            <a:prstGeom prst="rect">
              <a:avLst/>
            </a:prstGeom>
            <a:noFill/>
            <a:ln w="9525">
              <a:noFill/>
              <a:miter lim="800000"/>
              <a:headEnd/>
              <a:tailEnd/>
            </a:ln>
          </p:spPr>
          <p:txBody>
            <a:bodyPr anchor="ctr">
              <a:spAutoFit/>
            </a:bodyPr>
            <a:lstStyle/>
            <a:p>
              <a:pPr fontAlgn="ctr">
                <a:spcBef>
                  <a:spcPts val="0"/>
                </a:spcBef>
                <a:spcAft>
                  <a:spcPts val="0"/>
                </a:spcAft>
                <a:buClr>
                  <a:srgbClr val="FF0000"/>
                </a:buClr>
                <a:buSzPct val="70000"/>
                <a:defRPr/>
              </a:pPr>
              <a:r>
                <a:rPr kumimoji="1" lang="zh-CN" altLang="en-US" sz="2400" b="1" kern="0" dirty="0">
                  <a:solidFill>
                    <a:prstClr val="white"/>
                  </a:solidFill>
                  <a:effectLst>
                    <a:reflection blurRad="6350" stA="50000" endA="300" endPos="50000" dist="29997" dir="5400000" sy="-100000" algn="bl" rotWithShape="0"/>
                  </a:effectLst>
                  <a:latin typeface="微软雅黑" pitchFamily="34" charset="-122"/>
                  <a:ea typeface="微软雅黑" pitchFamily="34" charset="-122"/>
                </a:rPr>
                <a:t>专业文化建设</a:t>
              </a:r>
            </a:p>
          </p:txBody>
        </p:sp>
      </p:grpSp>
      <p:grpSp>
        <p:nvGrpSpPr>
          <p:cNvPr id="12298" name="Group 3"/>
          <p:cNvGrpSpPr>
            <a:grpSpLocks/>
          </p:cNvGrpSpPr>
          <p:nvPr/>
        </p:nvGrpSpPr>
        <p:grpSpPr bwMode="auto">
          <a:xfrm>
            <a:off x="234950" y="784225"/>
            <a:ext cx="4330700" cy="841375"/>
            <a:chOff x="148" y="494"/>
            <a:chExt cx="2728" cy="530"/>
          </a:xfrm>
        </p:grpSpPr>
        <p:sp>
          <p:nvSpPr>
            <p:cNvPr id="12299" name="Rectangle 4"/>
            <p:cNvSpPr>
              <a:spLocks noChangeArrowheads="1"/>
            </p:cNvSpPr>
            <p:nvPr/>
          </p:nvSpPr>
          <p:spPr bwMode="auto">
            <a:xfrm>
              <a:off x="220" y="603"/>
              <a:ext cx="314" cy="288"/>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2400">
                  <a:solidFill>
                    <a:schemeClr val="bg1"/>
                  </a:solidFill>
                  <a:latin typeface="Arial" pitchFamily="34" charset="0"/>
                </a:rPr>
                <a:t>一</a:t>
              </a:r>
            </a:p>
          </p:txBody>
        </p:sp>
        <p:sp>
          <p:nvSpPr>
            <p:cNvPr id="12300" name="Line 5"/>
            <p:cNvSpPr>
              <a:spLocks noChangeShapeType="1"/>
            </p:cNvSpPr>
            <p:nvPr/>
          </p:nvSpPr>
          <p:spPr bwMode="auto">
            <a:xfrm flipV="1">
              <a:off x="148" y="992"/>
              <a:ext cx="2635" cy="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01" name="Text Box 4"/>
            <p:cNvSpPr txBox="1">
              <a:spLocks noChangeArrowheads="1"/>
            </p:cNvSpPr>
            <p:nvPr/>
          </p:nvSpPr>
          <p:spPr bwMode="auto">
            <a:xfrm>
              <a:off x="551" y="494"/>
              <a:ext cx="232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400" b="1">
                  <a:solidFill>
                    <a:schemeClr val="tx1"/>
                  </a:solidFill>
                </a:rPr>
                <a:t>学校基本情况和专业文化建设的基本思路 </a:t>
              </a: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4"/>
          <p:cNvSpPr>
            <a:spLocks/>
          </p:cNvSpPr>
          <p:nvPr/>
        </p:nvSpPr>
        <p:spPr bwMode="auto">
          <a:xfrm>
            <a:off x="3955822" y="2396660"/>
            <a:ext cx="1520825" cy="1500187"/>
          </a:xfrm>
          <a:custGeom>
            <a:avLst/>
            <a:gdLst>
              <a:gd name="T0" fmla="*/ 247 w 1269"/>
              <a:gd name="T1" fmla="*/ 191 h 1250"/>
              <a:gd name="T2" fmla="*/ 329 w 1269"/>
              <a:gd name="T3" fmla="*/ 127 h 1250"/>
              <a:gd name="T4" fmla="*/ 318 w 1269"/>
              <a:gd name="T5" fmla="*/ 81 h 1250"/>
              <a:gd name="T6" fmla="*/ 431 w 1269"/>
              <a:gd name="T7" fmla="*/ 30 h 1250"/>
              <a:gd name="T8" fmla="*/ 460 w 1269"/>
              <a:gd name="T9" fmla="*/ 73 h 1250"/>
              <a:gd name="T10" fmla="*/ 562 w 1269"/>
              <a:gd name="T11" fmla="*/ 49 h 1250"/>
              <a:gd name="T12" fmla="*/ 573 w 1269"/>
              <a:gd name="T13" fmla="*/ 1 h 1250"/>
              <a:gd name="T14" fmla="*/ 692 w 1269"/>
              <a:gd name="T15" fmla="*/ 0 h 1250"/>
              <a:gd name="T16" fmla="*/ 701 w 1269"/>
              <a:gd name="T17" fmla="*/ 49 h 1250"/>
              <a:gd name="T18" fmla="*/ 801 w 1269"/>
              <a:gd name="T19" fmla="*/ 69 h 1250"/>
              <a:gd name="T20" fmla="*/ 833 w 1269"/>
              <a:gd name="T21" fmla="*/ 30 h 1250"/>
              <a:gd name="T22" fmla="*/ 945 w 1269"/>
              <a:gd name="T23" fmla="*/ 79 h 1250"/>
              <a:gd name="T24" fmla="*/ 932 w 1269"/>
              <a:gd name="T25" fmla="*/ 126 h 1250"/>
              <a:gd name="T26" fmla="*/ 1016 w 1269"/>
              <a:gd name="T27" fmla="*/ 185 h 1250"/>
              <a:gd name="T28" fmla="*/ 1059 w 1269"/>
              <a:gd name="T29" fmla="*/ 162 h 1250"/>
              <a:gd name="T30" fmla="*/ 1141 w 1269"/>
              <a:gd name="T31" fmla="*/ 252 h 1250"/>
              <a:gd name="T32" fmla="*/ 1111 w 1269"/>
              <a:gd name="T33" fmla="*/ 288 h 1250"/>
              <a:gd name="T34" fmla="*/ 1163 w 1269"/>
              <a:gd name="T35" fmla="*/ 379 h 1250"/>
              <a:gd name="T36" fmla="*/ 1214 w 1269"/>
              <a:gd name="T37" fmla="*/ 372 h 1250"/>
              <a:gd name="T38" fmla="*/ 1253 w 1269"/>
              <a:gd name="T39" fmla="*/ 488 h 1250"/>
              <a:gd name="T40" fmla="*/ 1206 w 1269"/>
              <a:gd name="T41" fmla="*/ 512 h 1250"/>
              <a:gd name="T42" fmla="*/ 1220 w 1269"/>
              <a:gd name="T43" fmla="*/ 612 h 1250"/>
              <a:gd name="T44" fmla="*/ 1268 w 1269"/>
              <a:gd name="T45" fmla="*/ 631 h 1250"/>
              <a:gd name="T46" fmla="*/ 1257 w 1269"/>
              <a:gd name="T47" fmla="*/ 748 h 1250"/>
              <a:gd name="T48" fmla="*/ 1206 w 1269"/>
              <a:gd name="T49" fmla="*/ 751 h 1250"/>
              <a:gd name="T50" fmla="*/ 1173 w 1269"/>
              <a:gd name="T51" fmla="*/ 852 h 1250"/>
              <a:gd name="T52" fmla="*/ 1211 w 1269"/>
              <a:gd name="T53" fmla="*/ 885 h 1250"/>
              <a:gd name="T54" fmla="*/ 1150 w 1269"/>
              <a:gd name="T55" fmla="*/ 990 h 1250"/>
              <a:gd name="T56" fmla="*/ 1103 w 1269"/>
              <a:gd name="T57" fmla="*/ 970 h 1250"/>
              <a:gd name="T58" fmla="*/ 1035 w 1269"/>
              <a:gd name="T59" fmla="*/ 1048 h 1250"/>
              <a:gd name="T60" fmla="*/ 1054 w 1269"/>
              <a:gd name="T61" fmla="*/ 1097 h 1250"/>
              <a:gd name="T62" fmla="*/ 955 w 1269"/>
              <a:gd name="T63" fmla="*/ 1167 h 1250"/>
              <a:gd name="T64" fmla="*/ 920 w 1269"/>
              <a:gd name="T65" fmla="*/ 1130 h 1250"/>
              <a:gd name="T66" fmla="*/ 826 w 1269"/>
              <a:gd name="T67" fmla="*/ 1174 h 1250"/>
              <a:gd name="T68" fmla="*/ 826 w 1269"/>
              <a:gd name="T69" fmla="*/ 1224 h 1250"/>
              <a:gd name="T70" fmla="*/ 705 w 1269"/>
              <a:gd name="T71" fmla="*/ 1249 h 1250"/>
              <a:gd name="T72" fmla="*/ 687 w 1269"/>
              <a:gd name="T73" fmla="*/ 1201 h 1250"/>
              <a:gd name="T74" fmla="*/ 585 w 1269"/>
              <a:gd name="T75" fmla="*/ 1203 h 1250"/>
              <a:gd name="T76" fmla="*/ 564 w 1269"/>
              <a:gd name="T77" fmla="*/ 1249 h 1250"/>
              <a:gd name="T78" fmla="*/ 445 w 1269"/>
              <a:gd name="T79" fmla="*/ 1224 h 1250"/>
              <a:gd name="T80" fmla="*/ 446 w 1269"/>
              <a:gd name="T81" fmla="*/ 1174 h 1250"/>
              <a:gd name="T82" fmla="*/ 351 w 1269"/>
              <a:gd name="T83" fmla="*/ 1135 h 1250"/>
              <a:gd name="T84" fmla="*/ 314 w 1269"/>
              <a:gd name="T85" fmla="*/ 1167 h 1250"/>
              <a:gd name="T86" fmla="*/ 212 w 1269"/>
              <a:gd name="T87" fmla="*/ 1097 h 1250"/>
              <a:gd name="T88" fmla="*/ 237 w 1269"/>
              <a:gd name="T89" fmla="*/ 1051 h 1250"/>
              <a:gd name="T90" fmla="*/ 167 w 1269"/>
              <a:gd name="T91" fmla="*/ 978 h 1250"/>
              <a:gd name="T92" fmla="*/ 117 w 1269"/>
              <a:gd name="T93" fmla="*/ 990 h 1250"/>
              <a:gd name="T94" fmla="*/ 55 w 1269"/>
              <a:gd name="T95" fmla="*/ 885 h 1250"/>
              <a:gd name="T96" fmla="*/ 95 w 1269"/>
              <a:gd name="T97" fmla="*/ 856 h 1250"/>
              <a:gd name="T98" fmla="*/ 63 w 1269"/>
              <a:gd name="T99" fmla="*/ 759 h 1250"/>
              <a:gd name="T100" fmla="*/ 14 w 1269"/>
              <a:gd name="T101" fmla="*/ 751 h 1250"/>
              <a:gd name="T102" fmla="*/ 0 w 1269"/>
              <a:gd name="T103" fmla="*/ 631 h 1250"/>
              <a:gd name="T104" fmla="*/ 47 w 1269"/>
              <a:gd name="T105" fmla="*/ 620 h 1250"/>
              <a:gd name="T106" fmla="*/ 58 w 1269"/>
              <a:gd name="T107" fmla="*/ 517 h 1250"/>
              <a:gd name="T108" fmla="*/ 14 w 1269"/>
              <a:gd name="T109" fmla="*/ 491 h 1250"/>
              <a:gd name="T110" fmla="*/ 51 w 1269"/>
              <a:gd name="T111" fmla="*/ 375 h 1250"/>
              <a:gd name="T112" fmla="*/ 101 w 1269"/>
              <a:gd name="T113" fmla="*/ 383 h 1250"/>
              <a:gd name="T114" fmla="*/ 151 w 1269"/>
              <a:gd name="T115" fmla="*/ 293 h 1250"/>
              <a:gd name="T116" fmla="*/ 121 w 1269"/>
              <a:gd name="T117" fmla="*/ 254 h 1250"/>
              <a:gd name="T118" fmla="*/ 204 w 1269"/>
              <a:gd name="T119" fmla="*/ 162 h 1250"/>
              <a:gd name="T120" fmla="*/ 247 w 1269"/>
              <a:gd name="T121" fmla="*/ 191 h 12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69"/>
              <a:gd name="T184" fmla="*/ 0 h 1250"/>
              <a:gd name="T185" fmla="*/ 1269 w 1269"/>
              <a:gd name="T186" fmla="*/ 1250 h 12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69" h="1250">
                <a:moveTo>
                  <a:pt x="247" y="191"/>
                </a:moveTo>
                <a:lnTo>
                  <a:pt x="329" y="127"/>
                </a:lnTo>
                <a:lnTo>
                  <a:pt x="318" y="81"/>
                </a:lnTo>
                <a:lnTo>
                  <a:pt x="431" y="30"/>
                </a:lnTo>
                <a:lnTo>
                  <a:pt x="460" y="73"/>
                </a:lnTo>
                <a:lnTo>
                  <a:pt x="562" y="49"/>
                </a:lnTo>
                <a:lnTo>
                  <a:pt x="573" y="1"/>
                </a:lnTo>
                <a:lnTo>
                  <a:pt x="692" y="0"/>
                </a:lnTo>
                <a:lnTo>
                  <a:pt x="701" y="49"/>
                </a:lnTo>
                <a:lnTo>
                  <a:pt x="801" y="69"/>
                </a:lnTo>
                <a:lnTo>
                  <a:pt x="833" y="30"/>
                </a:lnTo>
                <a:lnTo>
                  <a:pt x="945" y="79"/>
                </a:lnTo>
                <a:lnTo>
                  <a:pt x="932" y="126"/>
                </a:lnTo>
                <a:lnTo>
                  <a:pt x="1016" y="185"/>
                </a:lnTo>
                <a:lnTo>
                  <a:pt x="1059" y="162"/>
                </a:lnTo>
                <a:lnTo>
                  <a:pt x="1141" y="252"/>
                </a:lnTo>
                <a:lnTo>
                  <a:pt x="1111" y="288"/>
                </a:lnTo>
                <a:lnTo>
                  <a:pt x="1163" y="379"/>
                </a:lnTo>
                <a:lnTo>
                  <a:pt x="1214" y="372"/>
                </a:lnTo>
                <a:lnTo>
                  <a:pt x="1253" y="488"/>
                </a:lnTo>
                <a:lnTo>
                  <a:pt x="1206" y="512"/>
                </a:lnTo>
                <a:lnTo>
                  <a:pt x="1220" y="612"/>
                </a:lnTo>
                <a:lnTo>
                  <a:pt x="1268" y="631"/>
                </a:lnTo>
                <a:lnTo>
                  <a:pt x="1257" y="748"/>
                </a:lnTo>
                <a:lnTo>
                  <a:pt x="1206" y="751"/>
                </a:lnTo>
                <a:lnTo>
                  <a:pt x="1173" y="852"/>
                </a:lnTo>
                <a:lnTo>
                  <a:pt x="1211" y="885"/>
                </a:lnTo>
                <a:lnTo>
                  <a:pt x="1150" y="990"/>
                </a:lnTo>
                <a:lnTo>
                  <a:pt x="1103" y="970"/>
                </a:lnTo>
                <a:lnTo>
                  <a:pt x="1035" y="1048"/>
                </a:lnTo>
                <a:lnTo>
                  <a:pt x="1054" y="1097"/>
                </a:lnTo>
                <a:lnTo>
                  <a:pt x="955" y="1167"/>
                </a:lnTo>
                <a:lnTo>
                  <a:pt x="920" y="1130"/>
                </a:lnTo>
                <a:lnTo>
                  <a:pt x="826" y="1174"/>
                </a:lnTo>
                <a:lnTo>
                  <a:pt x="826" y="1224"/>
                </a:lnTo>
                <a:lnTo>
                  <a:pt x="705" y="1249"/>
                </a:lnTo>
                <a:lnTo>
                  <a:pt x="687" y="1201"/>
                </a:lnTo>
                <a:lnTo>
                  <a:pt x="585" y="1203"/>
                </a:lnTo>
                <a:lnTo>
                  <a:pt x="564" y="1249"/>
                </a:lnTo>
                <a:lnTo>
                  <a:pt x="445" y="1224"/>
                </a:lnTo>
                <a:lnTo>
                  <a:pt x="446" y="1174"/>
                </a:lnTo>
                <a:lnTo>
                  <a:pt x="351" y="1135"/>
                </a:lnTo>
                <a:lnTo>
                  <a:pt x="314" y="1167"/>
                </a:lnTo>
                <a:lnTo>
                  <a:pt x="212" y="1097"/>
                </a:lnTo>
                <a:lnTo>
                  <a:pt x="237" y="1051"/>
                </a:lnTo>
                <a:lnTo>
                  <a:pt x="167" y="978"/>
                </a:lnTo>
                <a:lnTo>
                  <a:pt x="117" y="990"/>
                </a:lnTo>
                <a:lnTo>
                  <a:pt x="55" y="885"/>
                </a:lnTo>
                <a:lnTo>
                  <a:pt x="95" y="856"/>
                </a:lnTo>
                <a:lnTo>
                  <a:pt x="63" y="759"/>
                </a:lnTo>
                <a:lnTo>
                  <a:pt x="14" y="751"/>
                </a:lnTo>
                <a:lnTo>
                  <a:pt x="0" y="631"/>
                </a:lnTo>
                <a:lnTo>
                  <a:pt x="47" y="620"/>
                </a:lnTo>
                <a:lnTo>
                  <a:pt x="58" y="517"/>
                </a:lnTo>
                <a:lnTo>
                  <a:pt x="14" y="491"/>
                </a:lnTo>
                <a:lnTo>
                  <a:pt x="51" y="375"/>
                </a:lnTo>
                <a:lnTo>
                  <a:pt x="101" y="383"/>
                </a:lnTo>
                <a:lnTo>
                  <a:pt x="151" y="293"/>
                </a:lnTo>
                <a:lnTo>
                  <a:pt x="121" y="254"/>
                </a:lnTo>
                <a:lnTo>
                  <a:pt x="204" y="162"/>
                </a:lnTo>
                <a:lnTo>
                  <a:pt x="247" y="191"/>
                </a:lnTo>
              </a:path>
            </a:pathLst>
          </a:custGeom>
          <a:gradFill flip="none" rotWithShape="1">
            <a:gsLst>
              <a:gs pos="0">
                <a:srgbClr val="6EFF01"/>
              </a:gs>
              <a:gs pos="90000">
                <a:srgbClr val="0F5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a:bevelT/>
            <a:bevelB/>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9" name="Freeform 7"/>
          <p:cNvSpPr>
            <a:spLocks/>
          </p:cNvSpPr>
          <p:nvPr/>
        </p:nvSpPr>
        <p:spPr bwMode="auto">
          <a:xfrm>
            <a:off x="2717574" y="3272357"/>
            <a:ext cx="1524000" cy="1500187"/>
          </a:xfrm>
          <a:custGeom>
            <a:avLst/>
            <a:gdLst>
              <a:gd name="T0" fmla="*/ 6 w 1269"/>
              <a:gd name="T1" fmla="*/ 5 h 1250"/>
              <a:gd name="T2" fmla="*/ 8 w 1269"/>
              <a:gd name="T3" fmla="*/ 4 h 1250"/>
              <a:gd name="T4" fmla="*/ 8 w 1269"/>
              <a:gd name="T5" fmla="*/ 2 h 1250"/>
              <a:gd name="T6" fmla="*/ 11 w 1269"/>
              <a:gd name="T7" fmla="*/ 2 h 1250"/>
              <a:gd name="T8" fmla="*/ 12 w 1269"/>
              <a:gd name="T9" fmla="*/ 2 h 1250"/>
              <a:gd name="T10" fmla="*/ 15 w 1269"/>
              <a:gd name="T11" fmla="*/ 2 h 1250"/>
              <a:gd name="T12" fmla="*/ 15 w 1269"/>
              <a:gd name="T13" fmla="*/ 1 h 1250"/>
              <a:gd name="T14" fmla="*/ 18 w 1269"/>
              <a:gd name="T15" fmla="*/ 0 h 1250"/>
              <a:gd name="T16" fmla="*/ 19 w 1269"/>
              <a:gd name="T17" fmla="*/ 2 h 1250"/>
              <a:gd name="T18" fmla="*/ 20 w 1269"/>
              <a:gd name="T19" fmla="*/ 2 h 1250"/>
              <a:gd name="T20" fmla="*/ 23 w 1269"/>
              <a:gd name="T21" fmla="*/ 2 h 1250"/>
              <a:gd name="T22" fmla="*/ 25 w 1269"/>
              <a:gd name="T23" fmla="*/ 2 h 1250"/>
              <a:gd name="T24" fmla="*/ 25 w 1269"/>
              <a:gd name="T25" fmla="*/ 4 h 1250"/>
              <a:gd name="T26" fmla="*/ 27 w 1269"/>
              <a:gd name="T27" fmla="*/ 5 h 1250"/>
              <a:gd name="T28" fmla="*/ 27 w 1269"/>
              <a:gd name="T29" fmla="*/ 5 h 1250"/>
              <a:gd name="T30" fmla="*/ 30 w 1269"/>
              <a:gd name="T31" fmla="*/ 6 h 1250"/>
              <a:gd name="T32" fmla="*/ 30 w 1269"/>
              <a:gd name="T33" fmla="*/ 8 h 1250"/>
              <a:gd name="T34" fmla="*/ 31 w 1269"/>
              <a:gd name="T35" fmla="*/ 10 h 1250"/>
              <a:gd name="T36" fmla="*/ 32 w 1269"/>
              <a:gd name="T37" fmla="*/ 10 h 1250"/>
              <a:gd name="T38" fmla="*/ 33 w 1269"/>
              <a:gd name="T39" fmla="*/ 13 h 1250"/>
              <a:gd name="T40" fmla="*/ 32 w 1269"/>
              <a:gd name="T41" fmla="*/ 14 h 1250"/>
              <a:gd name="T42" fmla="*/ 32 w 1269"/>
              <a:gd name="T43" fmla="*/ 16 h 1250"/>
              <a:gd name="T44" fmla="*/ 34 w 1269"/>
              <a:gd name="T45" fmla="*/ 17 h 1250"/>
              <a:gd name="T46" fmla="*/ 33 w 1269"/>
              <a:gd name="T47" fmla="*/ 20 h 1250"/>
              <a:gd name="T48" fmla="*/ 32 w 1269"/>
              <a:gd name="T49" fmla="*/ 20 h 1250"/>
              <a:gd name="T50" fmla="*/ 31 w 1269"/>
              <a:gd name="T51" fmla="*/ 22 h 1250"/>
              <a:gd name="T52" fmla="*/ 32 w 1269"/>
              <a:gd name="T53" fmla="*/ 23 h 1250"/>
              <a:gd name="T54" fmla="*/ 30 w 1269"/>
              <a:gd name="T55" fmla="*/ 26 h 1250"/>
              <a:gd name="T56" fmla="*/ 30 w 1269"/>
              <a:gd name="T57" fmla="*/ 26 h 1250"/>
              <a:gd name="T58" fmla="*/ 27 w 1269"/>
              <a:gd name="T59" fmla="*/ 27 h 1250"/>
              <a:gd name="T60" fmla="*/ 27 w 1269"/>
              <a:gd name="T61" fmla="*/ 29 h 1250"/>
              <a:gd name="T62" fmla="*/ 25 w 1269"/>
              <a:gd name="T63" fmla="*/ 31 h 1250"/>
              <a:gd name="T64" fmla="*/ 24 w 1269"/>
              <a:gd name="T65" fmla="*/ 29 h 1250"/>
              <a:gd name="T66" fmla="*/ 23 w 1269"/>
              <a:gd name="T67" fmla="*/ 31 h 1250"/>
              <a:gd name="T68" fmla="*/ 23 w 1269"/>
              <a:gd name="T69" fmla="*/ 32 h 1250"/>
              <a:gd name="T70" fmla="*/ 19 w 1269"/>
              <a:gd name="T71" fmla="*/ 33 h 1250"/>
              <a:gd name="T72" fmla="*/ 18 w 1269"/>
              <a:gd name="T73" fmla="*/ 32 h 1250"/>
              <a:gd name="T74" fmla="*/ 15 w 1269"/>
              <a:gd name="T75" fmla="*/ 32 h 1250"/>
              <a:gd name="T76" fmla="*/ 15 w 1269"/>
              <a:gd name="T77" fmla="*/ 33 h 1250"/>
              <a:gd name="T78" fmla="*/ 11 w 1269"/>
              <a:gd name="T79" fmla="*/ 32 h 1250"/>
              <a:gd name="T80" fmla="*/ 11 w 1269"/>
              <a:gd name="T81" fmla="*/ 31 h 1250"/>
              <a:gd name="T82" fmla="*/ 10 w 1269"/>
              <a:gd name="T83" fmla="*/ 29 h 1250"/>
              <a:gd name="T84" fmla="*/ 8 w 1269"/>
              <a:gd name="T85" fmla="*/ 31 h 1250"/>
              <a:gd name="T86" fmla="*/ 6 w 1269"/>
              <a:gd name="T87" fmla="*/ 29 h 1250"/>
              <a:gd name="T88" fmla="*/ 6 w 1269"/>
              <a:gd name="T89" fmla="*/ 27 h 1250"/>
              <a:gd name="T90" fmla="*/ 5 w 1269"/>
              <a:gd name="T91" fmla="*/ 26 h 1250"/>
              <a:gd name="T92" fmla="*/ 4 w 1269"/>
              <a:gd name="T93" fmla="*/ 26 h 1250"/>
              <a:gd name="T94" fmla="*/ 2 w 1269"/>
              <a:gd name="T95" fmla="*/ 23 h 1250"/>
              <a:gd name="T96" fmla="*/ 3 w 1269"/>
              <a:gd name="T97" fmla="*/ 22 h 1250"/>
              <a:gd name="T98" fmla="*/ 2 w 1269"/>
              <a:gd name="T99" fmla="*/ 20 h 1250"/>
              <a:gd name="T100" fmla="*/ 2 w 1269"/>
              <a:gd name="T101" fmla="*/ 20 h 1250"/>
              <a:gd name="T102" fmla="*/ 0 w 1269"/>
              <a:gd name="T103" fmla="*/ 17 h 1250"/>
              <a:gd name="T104" fmla="*/ 2 w 1269"/>
              <a:gd name="T105" fmla="*/ 17 h 1250"/>
              <a:gd name="T106" fmla="*/ 2 w 1269"/>
              <a:gd name="T107" fmla="*/ 14 h 1250"/>
              <a:gd name="T108" fmla="*/ 2 w 1269"/>
              <a:gd name="T109" fmla="*/ 13 h 1250"/>
              <a:gd name="T110" fmla="*/ 2 w 1269"/>
              <a:gd name="T111" fmla="*/ 10 h 1250"/>
              <a:gd name="T112" fmla="*/ 3 w 1269"/>
              <a:gd name="T113" fmla="*/ 10 h 1250"/>
              <a:gd name="T114" fmla="*/ 4 w 1269"/>
              <a:gd name="T115" fmla="*/ 8 h 1250"/>
              <a:gd name="T116" fmla="*/ 4 w 1269"/>
              <a:gd name="T117" fmla="*/ 6 h 1250"/>
              <a:gd name="T118" fmla="*/ 6 w 1269"/>
              <a:gd name="T119" fmla="*/ 5 h 1250"/>
              <a:gd name="T120" fmla="*/ 6 w 1269"/>
              <a:gd name="T121" fmla="*/ 5 h 12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69"/>
              <a:gd name="T184" fmla="*/ 0 h 1250"/>
              <a:gd name="T185" fmla="*/ 1269 w 1269"/>
              <a:gd name="T186" fmla="*/ 1250 h 12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69" h="1250">
                <a:moveTo>
                  <a:pt x="247" y="191"/>
                </a:moveTo>
                <a:lnTo>
                  <a:pt x="329" y="127"/>
                </a:lnTo>
                <a:lnTo>
                  <a:pt x="318" y="81"/>
                </a:lnTo>
                <a:lnTo>
                  <a:pt x="431" y="30"/>
                </a:lnTo>
                <a:lnTo>
                  <a:pt x="460" y="73"/>
                </a:lnTo>
                <a:lnTo>
                  <a:pt x="562" y="49"/>
                </a:lnTo>
                <a:lnTo>
                  <a:pt x="573" y="1"/>
                </a:lnTo>
                <a:lnTo>
                  <a:pt x="692" y="0"/>
                </a:lnTo>
                <a:lnTo>
                  <a:pt x="701" y="49"/>
                </a:lnTo>
                <a:lnTo>
                  <a:pt x="801" y="69"/>
                </a:lnTo>
                <a:lnTo>
                  <a:pt x="833" y="30"/>
                </a:lnTo>
                <a:lnTo>
                  <a:pt x="945" y="79"/>
                </a:lnTo>
                <a:lnTo>
                  <a:pt x="932" y="126"/>
                </a:lnTo>
                <a:lnTo>
                  <a:pt x="1016" y="185"/>
                </a:lnTo>
                <a:lnTo>
                  <a:pt x="1059" y="162"/>
                </a:lnTo>
                <a:lnTo>
                  <a:pt x="1141" y="252"/>
                </a:lnTo>
                <a:lnTo>
                  <a:pt x="1111" y="288"/>
                </a:lnTo>
                <a:lnTo>
                  <a:pt x="1163" y="379"/>
                </a:lnTo>
                <a:lnTo>
                  <a:pt x="1214" y="372"/>
                </a:lnTo>
                <a:lnTo>
                  <a:pt x="1253" y="488"/>
                </a:lnTo>
                <a:lnTo>
                  <a:pt x="1206" y="512"/>
                </a:lnTo>
                <a:lnTo>
                  <a:pt x="1220" y="612"/>
                </a:lnTo>
                <a:lnTo>
                  <a:pt x="1268" y="631"/>
                </a:lnTo>
                <a:lnTo>
                  <a:pt x="1257" y="748"/>
                </a:lnTo>
                <a:lnTo>
                  <a:pt x="1206" y="751"/>
                </a:lnTo>
                <a:lnTo>
                  <a:pt x="1173" y="852"/>
                </a:lnTo>
                <a:lnTo>
                  <a:pt x="1211" y="885"/>
                </a:lnTo>
                <a:lnTo>
                  <a:pt x="1150" y="990"/>
                </a:lnTo>
                <a:lnTo>
                  <a:pt x="1103" y="970"/>
                </a:lnTo>
                <a:lnTo>
                  <a:pt x="1035" y="1048"/>
                </a:lnTo>
                <a:lnTo>
                  <a:pt x="1054" y="1097"/>
                </a:lnTo>
                <a:lnTo>
                  <a:pt x="955" y="1167"/>
                </a:lnTo>
                <a:lnTo>
                  <a:pt x="920" y="1130"/>
                </a:lnTo>
                <a:lnTo>
                  <a:pt x="826" y="1174"/>
                </a:lnTo>
                <a:lnTo>
                  <a:pt x="826" y="1224"/>
                </a:lnTo>
                <a:lnTo>
                  <a:pt x="705" y="1249"/>
                </a:lnTo>
                <a:lnTo>
                  <a:pt x="687" y="1201"/>
                </a:lnTo>
                <a:lnTo>
                  <a:pt x="585" y="1203"/>
                </a:lnTo>
                <a:lnTo>
                  <a:pt x="564" y="1249"/>
                </a:lnTo>
                <a:lnTo>
                  <a:pt x="445" y="1224"/>
                </a:lnTo>
                <a:lnTo>
                  <a:pt x="446" y="1174"/>
                </a:lnTo>
                <a:lnTo>
                  <a:pt x="351" y="1135"/>
                </a:lnTo>
                <a:lnTo>
                  <a:pt x="314" y="1167"/>
                </a:lnTo>
                <a:lnTo>
                  <a:pt x="212" y="1097"/>
                </a:lnTo>
                <a:lnTo>
                  <a:pt x="237" y="1051"/>
                </a:lnTo>
                <a:lnTo>
                  <a:pt x="167" y="978"/>
                </a:lnTo>
                <a:lnTo>
                  <a:pt x="117" y="990"/>
                </a:lnTo>
                <a:lnTo>
                  <a:pt x="55" y="885"/>
                </a:lnTo>
                <a:lnTo>
                  <a:pt x="95" y="856"/>
                </a:lnTo>
                <a:lnTo>
                  <a:pt x="63" y="759"/>
                </a:lnTo>
                <a:lnTo>
                  <a:pt x="14" y="751"/>
                </a:lnTo>
                <a:lnTo>
                  <a:pt x="0" y="631"/>
                </a:lnTo>
                <a:lnTo>
                  <a:pt x="47" y="620"/>
                </a:lnTo>
                <a:lnTo>
                  <a:pt x="58" y="517"/>
                </a:lnTo>
                <a:lnTo>
                  <a:pt x="14" y="491"/>
                </a:lnTo>
                <a:lnTo>
                  <a:pt x="51" y="375"/>
                </a:lnTo>
                <a:lnTo>
                  <a:pt x="101" y="383"/>
                </a:lnTo>
                <a:lnTo>
                  <a:pt x="151" y="293"/>
                </a:lnTo>
                <a:lnTo>
                  <a:pt x="121" y="254"/>
                </a:lnTo>
                <a:lnTo>
                  <a:pt x="204" y="162"/>
                </a:lnTo>
                <a:lnTo>
                  <a:pt x="247" y="191"/>
                </a:lnTo>
              </a:path>
            </a:pathLst>
          </a:custGeom>
          <a:gradFill flip="none" rotWithShape="1">
            <a:gsLst>
              <a:gs pos="0">
                <a:srgbClr val="FFCF01"/>
              </a:gs>
              <a:gs pos="90000">
                <a:srgbClr val="E22000"/>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a:bevelT w="50800" h="152400"/>
            <a:bevelB w="0" h="11430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10" name="Freeform 10"/>
          <p:cNvSpPr>
            <a:spLocks/>
          </p:cNvSpPr>
          <p:nvPr/>
        </p:nvSpPr>
        <p:spPr bwMode="auto">
          <a:xfrm>
            <a:off x="3228190" y="4656172"/>
            <a:ext cx="1522413" cy="1500187"/>
          </a:xfrm>
          <a:custGeom>
            <a:avLst/>
            <a:gdLst>
              <a:gd name="T0" fmla="*/ 247 w 1269"/>
              <a:gd name="T1" fmla="*/ 191 h 1250"/>
              <a:gd name="T2" fmla="*/ 329 w 1269"/>
              <a:gd name="T3" fmla="*/ 127 h 1250"/>
              <a:gd name="T4" fmla="*/ 318 w 1269"/>
              <a:gd name="T5" fmla="*/ 81 h 1250"/>
              <a:gd name="T6" fmla="*/ 431 w 1269"/>
              <a:gd name="T7" fmla="*/ 30 h 1250"/>
              <a:gd name="T8" fmla="*/ 460 w 1269"/>
              <a:gd name="T9" fmla="*/ 73 h 1250"/>
              <a:gd name="T10" fmla="*/ 562 w 1269"/>
              <a:gd name="T11" fmla="*/ 49 h 1250"/>
              <a:gd name="T12" fmla="*/ 573 w 1269"/>
              <a:gd name="T13" fmla="*/ 1 h 1250"/>
              <a:gd name="T14" fmla="*/ 692 w 1269"/>
              <a:gd name="T15" fmla="*/ 0 h 1250"/>
              <a:gd name="T16" fmla="*/ 701 w 1269"/>
              <a:gd name="T17" fmla="*/ 49 h 1250"/>
              <a:gd name="T18" fmla="*/ 801 w 1269"/>
              <a:gd name="T19" fmla="*/ 69 h 1250"/>
              <a:gd name="T20" fmla="*/ 833 w 1269"/>
              <a:gd name="T21" fmla="*/ 30 h 1250"/>
              <a:gd name="T22" fmla="*/ 945 w 1269"/>
              <a:gd name="T23" fmla="*/ 79 h 1250"/>
              <a:gd name="T24" fmla="*/ 932 w 1269"/>
              <a:gd name="T25" fmla="*/ 126 h 1250"/>
              <a:gd name="T26" fmla="*/ 1016 w 1269"/>
              <a:gd name="T27" fmla="*/ 185 h 1250"/>
              <a:gd name="T28" fmla="*/ 1059 w 1269"/>
              <a:gd name="T29" fmla="*/ 162 h 1250"/>
              <a:gd name="T30" fmla="*/ 1141 w 1269"/>
              <a:gd name="T31" fmla="*/ 252 h 1250"/>
              <a:gd name="T32" fmla="*/ 1111 w 1269"/>
              <a:gd name="T33" fmla="*/ 288 h 1250"/>
              <a:gd name="T34" fmla="*/ 1163 w 1269"/>
              <a:gd name="T35" fmla="*/ 379 h 1250"/>
              <a:gd name="T36" fmla="*/ 1214 w 1269"/>
              <a:gd name="T37" fmla="*/ 372 h 1250"/>
              <a:gd name="T38" fmla="*/ 1253 w 1269"/>
              <a:gd name="T39" fmla="*/ 488 h 1250"/>
              <a:gd name="T40" fmla="*/ 1206 w 1269"/>
              <a:gd name="T41" fmla="*/ 512 h 1250"/>
              <a:gd name="T42" fmla="*/ 1220 w 1269"/>
              <a:gd name="T43" fmla="*/ 612 h 1250"/>
              <a:gd name="T44" fmla="*/ 1268 w 1269"/>
              <a:gd name="T45" fmla="*/ 631 h 1250"/>
              <a:gd name="T46" fmla="*/ 1257 w 1269"/>
              <a:gd name="T47" fmla="*/ 748 h 1250"/>
              <a:gd name="T48" fmla="*/ 1206 w 1269"/>
              <a:gd name="T49" fmla="*/ 751 h 1250"/>
              <a:gd name="T50" fmla="*/ 1173 w 1269"/>
              <a:gd name="T51" fmla="*/ 852 h 1250"/>
              <a:gd name="T52" fmla="*/ 1211 w 1269"/>
              <a:gd name="T53" fmla="*/ 885 h 1250"/>
              <a:gd name="T54" fmla="*/ 1150 w 1269"/>
              <a:gd name="T55" fmla="*/ 990 h 1250"/>
              <a:gd name="T56" fmla="*/ 1103 w 1269"/>
              <a:gd name="T57" fmla="*/ 970 h 1250"/>
              <a:gd name="T58" fmla="*/ 1035 w 1269"/>
              <a:gd name="T59" fmla="*/ 1048 h 1250"/>
              <a:gd name="T60" fmla="*/ 1054 w 1269"/>
              <a:gd name="T61" fmla="*/ 1097 h 1250"/>
              <a:gd name="T62" fmla="*/ 955 w 1269"/>
              <a:gd name="T63" fmla="*/ 1167 h 1250"/>
              <a:gd name="T64" fmla="*/ 920 w 1269"/>
              <a:gd name="T65" fmla="*/ 1130 h 1250"/>
              <a:gd name="T66" fmla="*/ 826 w 1269"/>
              <a:gd name="T67" fmla="*/ 1174 h 1250"/>
              <a:gd name="T68" fmla="*/ 826 w 1269"/>
              <a:gd name="T69" fmla="*/ 1224 h 1250"/>
              <a:gd name="T70" fmla="*/ 705 w 1269"/>
              <a:gd name="T71" fmla="*/ 1249 h 1250"/>
              <a:gd name="T72" fmla="*/ 687 w 1269"/>
              <a:gd name="T73" fmla="*/ 1201 h 1250"/>
              <a:gd name="T74" fmla="*/ 585 w 1269"/>
              <a:gd name="T75" fmla="*/ 1203 h 1250"/>
              <a:gd name="T76" fmla="*/ 564 w 1269"/>
              <a:gd name="T77" fmla="*/ 1249 h 1250"/>
              <a:gd name="T78" fmla="*/ 445 w 1269"/>
              <a:gd name="T79" fmla="*/ 1224 h 1250"/>
              <a:gd name="T80" fmla="*/ 446 w 1269"/>
              <a:gd name="T81" fmla="*/ 1174 h 1250"/>
              <a:gd name="T82" fmla="*/ 351 w 1269"/>
              <a:gd name="T83" fmla="*/ 1135 h 1250"/>
              <a:gd name="T84" fmla="*/ 314 w 1269"/>
              <a:gd name="T85" fmla="*/ 1167 h 1250"/>
              <a:gd name="T86" fmla="*/ 212 w 1269"/>
              <a:gd name="T87" fmla="*/ 1097 h 1250"/>
              <a:gd name="T88" fmla="*/ 237 w 1269"/>
              <a:gd name="T89" fmla="*/ 1051 h 1250"/>
              <a:gd name="T90" fmla="*/ 167 w 1269"/>
              <a:gd name="T91" fmla="*/ 978 h 1250"/>
              <a:gd name="T92" fmla="*/ 117 w 1269"/>
              <a:gd name="T93" fmla="*/ 990 h 1250"/>
              <a:gd name="T94" fmla="*/ 55 w 1269"/>
              <a:gd name="T95" fmla="*/ 885 h 1250"/>
              <a:gd name="T96" fmla="*/ 95 w 1269"/>
              <a:gd name="T97" fmla="*/ 856 h 1250"/>
              <a:gd name="T98" fmla="*/ 63 w 1269"/>
              <a:gd name="T99" fmla="*/ 759 h 1250"/>
              <a:gd name="T100" fmla="*/ 14 w 1269"/>
              <a:gd name="T101" fmla="*/ 751 h 1250"/>
              <a:gd name="T102" fmla="*/ 0 w 1269"/>
              <a:gd name="T103" fmla="*/ 631 h 1250"/>
              <a:gd name="T104" fmla="*/ 47 w 1269"/>
              <a:gd name="T105" fmla="*/ 620 h 1250"/>
              <a:gd name="T106" fmla="*/ 58 w 1269"/>
              <a:gd name="T107" fmla="*/ 517 h 1250"/>
              <a:gd name="T108" fmla="*/ 14 w 1269"/>
              <a:gd name="T109" fmla="*/ 491 h 1250"/>
              <a:gd name="T110" fmla="*/ 51 w 1269"/>
              <a:gd name="T111" fmla="*/ 375 h 1250"/>
              <a:gd name="T112" fmla="*/ 101 w 1269"/>
              <a:gd name="T113" fmla="*/ 383 h 1250"/>
              <a:gd name="T114" fmla="*/ 151 w 1269"/>
              <a:gd name="T115" fmla="*/ 293 h 1250"/>
              <a:gd name="T116" fmla="*/ 121 w 1269"/>
              <a:gd name="T117" fmla="*/ 254 h 1250"/>
              <a:gd name="T118" fmla="*/ 204 w 1269"/>
              <a:gd name="T119" fmla="*/ 162 h 1250"/>
              <a:gd name="T120" fmla="*/ 247 w 1269"/>
              <a:gd name="T121" fmla="*/ 191 h 12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69"/>
              <a:gd name="T184" fmla="*/ 0 h 1250"/>
              <a:gd name="T185" fmla="*/ 1269 w 1269"/>
              <a:gd name="T186" fmla="*/ 1250 h 12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69" h="1250">
                <a:moveTo>
                  <a:pt x="247" y="191"/>
                </a:moveTo>
                <a:lnTo>
                  <a:pt x="329" y="127"/>
                </a:lnTo>
                <a:lnTo>
                  <a:pt x="318" y="81"/>
                </a:lnTo>
                <a:lnTo>
                  <a:pt x="431" y="30"/>
                </a:lnTo>
                <a:lnTo>
                  <a:pt x="460" y="73"/>
                </a:lnTo>
                <a:lnTo>
                  <a:pt x="562" y="49"/>
                </a:lnTo>
                <a:lnTo>
                  <a:pt x="573" y="1"/>
                </a:lnTo>
                <a:lnTo>
                  <a:pt x="692" y="0"/>
                </a:lnTo>
                <a:lnTo>
                  <a:pt x="701" y="49"/>
                </a:lnTo>
                <a:lnTo>
                  <a:pt x="801" y="69"/>
                </a:lnTo>
                <a:lnTo>
                  <a:pt x="833" y="30"/>
                </a:lnTo>
                <a:lnTo>
                  <a:pt x="945" y="79"/>
                </a:lnTo>
                <a:lnTo>
                  <a:pt x="932" y="126"/>
                </a:lnTo>
                <a:lnTo>
                  <a:pt x="1016" y="185"/>
                </a:lnTo>
                <a:lnTo>
                  <a:pt x="1059" y="162"/>
                </a:lnTo>
                <a:lnTo>
                  <a:pt x="1141" y="252"/>
                </a:lnTo>
                <a:lnTo>
                  <a:pt x="1111" y="288"/>
                </a:lnTo>
                <a:lnTo>
                  <a:pt x="1163" y="379"/>
                </a:lnTo>
                <a:lnTo>
                  <a:pt x="1214" y="372"/>
                </a:lnTo>
                <a:lnTo>
                  <a:pt x="1253" y="488"/>
                </a:lnTo>
                <a:lnTo>
                  <a:pt x="1206" y="512"/>
                </a:lnTo>
                <a:lnTo>
                  <a:pt x="1220" y="612"/>
                </a:lnTo>
                <a:lnTo>
                  <a:pt x="1268" y="631"/>
                </a:lnTo>
                <a:lnTo>
                  <a:pt x="1257" y="748"/>
                </a:lnTo>
                <a:lnTo>
                  <a:pt x="1206" y="751"/>
                </a:lnTo>
                <a:lnTo>
                  <a:pt x="1173" y="852"/>
                </a:lnTo>
                <a:lnTo>
                  <a:pt x="1211" y="885"/>
                </a:lnTo>
                <a:lnTo>
                  <a:pt x="1150" y="990"/>
                </a:lnTo>
                <a:lnTo>
                  <a:pt x="1103" y="970"/>
                </a:lnTo>
                <a:lnTo>
                  <a:pt x="1035" y="1048"/>
                </a:lnTo>
                <a:lnTo>
                  <a:pt x="1054" y="1097"/>
                </a:lnTo>
                <a:lnTo>
                  <a:pt x="955" y="1167"/>
                </a:lnTo>
                <a:lnTo>
                  <a:pt x="920" y="1130"/>
                </a:lnTo>
                <a:lnTo>
                  <a:pt x="826" y="1174"/>
                </a:lnTo>
                <a:lnTo>
                  <a:pt x="826" y="1224"/>
                </a:lnTo>
                <a:lnTo>
                  <a:pt x="705" y="1249"/>
                </a:lnTo>
                <a:lnTo>
                  <a:pt x="687" y="1201"/>
                </a:lnTo>
                <a:lnTo>
                  <a:pt x="585" y="1203"/>
                </a:lnTo>
                <a:lnTo>
                  <a:pt x="564" y="1249"/>
                </a:lnTo>
                <a:lnTo>
                  <a:pt x="445" y="1224"/>
                </a:lnTo>
                <a:lnTo>
                  <a:pt x="446" y="1174"/>
                </a:lnTo>
                <a:lnTo>
                  <a:pt x="351" y="1135"/>
                </a:lnTo>
                <a:lnTo>
                  <a:pt x="314" y="1167"/>
                </a:lnTo>
                <a:lnTo>
                  <a:pt x="212" y="1097"/>
                </a:lnTo>
                <a:lnTo>
                  <a:pt x="237" y="1051"/>
                </a:lnTo>
                <a:lnTo>
                  <a:pt x="167" y="978"/>
                </a:lnTo>
                <a:lnTo>
                  <a:pt x="117" y="990"/>
                </a:lnTo>
                <a:lnTo>
                  <a:pt x="55" y="885"/>
                </a:lnTo>
                <a:lnTo>
                  <a:pt x="95" y="856"/>
                </a:lnTo>
                <a:lnTo>
                  <a:pt x="63" y="759"/>
                </a:lnTo>
                <a:lnTo>
                  <a:pt x="14" y="751"/>
                </a:lnTo>
                <a:lnTo>
                  <a:pt x="0" y="631"/>
                </a:lnTo>
                <a:lnTo>
                  <a:pt x="47" y="620"/>
                </a:lnTo>
                <a:lnTo>
                  <a:pt x="58" y="517"/>
                </a:lnTo>
                <a:lnTo>
                  <a:pt x="14" y="491"/>
                </a:lnTo>
                <a:lnTo>
                  <a:pt x="51" y="375"/>
                </a:lnTo>
                <a:lnTo>
                  <a:pt x="101" y="383"/>
                </a:lnTo>
                <a:lnTo>
                  <a:pt x="151" y="293"/>
                </a:lnTo>
                <a:lnTo>
                  <a:pt x="121" y="254"/>
                </a:lnTo>
                <a:lnTo>
                  <a:pt x="204" y="162"/>
                </a:lnTo>
                <a:lnTo>
                  <a:pt x="247" y="191"/>
                </a:lnTo>
              </a:path>
            </a:pathLst>
          </a:custGeom>
          <a:gradFill flip="none" rotWithShape="1">
            <a:gsLst>
              <a:gs pos="0">
                <a:srgbClr val="00DFF6"/>
              </a:gs>
              <a:gs pos="90000">
                <a:srgbClr val="002774"/>
              </a:gs>
            </a:gsLst>
            <a:lin ang="2700000" scaled="1"/>
            <a:tileRect/>
          </a:gradFill>
          <a:ln w="25400">
            <a:noFill/>
          </a:ln>
          <a:effectLst>
            <a:outerShdw blurRad="225425" dist="38100" dir="5220000" algn="ctr">
              <a:srgbClr val="000000">
                <a:alpha val="33000"/>
              </a:srgbClr>
            </a:outerShdw>
          </a:effectLst>
          <a:scene3d>
            <a:camera prst="orthographicFront"/>
            <a:lightRig rig="flat" dir="t"/>
          </a:scene3d>
          <a:sp3d contourW="19050">
            <a:bevelT w="50800" h="152400"/>
            <a:bevelB w="0" h="114300"/>
            <a:contourClr>
              <a:srgbClr val="AFEAFF"/>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1" name="Freeform 13"/>
          <p:cNvSpPr>
            <a:spLocks/>
          </p:cNvSpPr>
          <p:nvPr/>
        </p:nvSpPr>
        <p:spPr bwMode="auto">
          <a:xfrm>
            <a:off x="5217904" y="3267168"/>
            <a:ext cx="1524000" cy="1498600"/>
          </a:xfrm>
          <a:custGeom>
            <a:avLst/>
            <a:gdLst>
              <a:gd name="T0" fmla="*/ 247 w 1269"/>
              <a:gd name="T1" fmla="*/ 191 h 1250"/>
              <a:gd name="T2" fmla="*/ 329 w 1269"/>
              <a:gd name="T3" fmla="*/ 127 h 1250"/>
              <a:gd name="T4" fmla="*/ 318 w 1269"/>
              <a:gd name="T5" fmla="*/ 81 h 1250"/>
              <a:gd name="T6" fmla="*/ 431 w 1269"/>
              <a:gd name="T7" fmla="*/ 30 h 1250"/>
              <a:gd name="T8" fmla="*/ 460 w 1269"/>
              <a:gd name="T9" fmla="*/ 73 h 1250"/>
              <a:gd name="T10" fmla="*/ 562 w 1269"/>
              <a:gd name="T11" fmla="*/ 49 h 1250"/>
              <a:gd name="T12" fmla="*/ 573 w 1269"/>
              <a:gd name="T13" fmla="*/ 1 h 1250"/>
              <a:gd name="T14" fmla="*/ 692 w 1269"/>
              <a:gd name="T15" fmla="*/ 0 h 1250"/>
              <a:gd name="T16" fmla="*/ 701 w 1269"/>
              <a:gd name="T17" fmla="*/ 49 h 1250"/>
              <a:gd name="T18" fmla="*/ 801 w 1269"/>
              <a:gd name="T19" fmla="*/ 69 h 1250"/>
              <a:gd name="T20" fmla="*/ 833 w 1269"/>
              <a:gd name="T21" fmla="*/ 30 h 1250"/>
              <a:gd name="T22" fmla="*/ 945 w 1269"/>
              <a:gd name="T23" fmla="*/ 79 h 1250"/>
              <a:gd name="T24" fmla="*/ 932 w 1269"/>
              <a:gd name="T25" fmla="*/ 126 h 1250"/>
              <a:gd name="T26" fmla="*/ 1016 w 1269"/>
              <a:gd name="T27" fmla="*/ 185 h 1250"/>
              <a:gd name="T28" fmla="*/ 1059 w 1269"/>
              <a:gd name="T29" fmla="*/ 162 h 1250"/>
              <a:gd name="T30" fmla="*/ 1141 w 1269"/>
              <a:gd name="T31" fmla="*/ 252 h 1250"/>
              <a:gd name="T32" fmla="*/ 1111 w 1269"/>
              <a:gd name="T33" fmla="*/ 288 h 1250"/>
              <a:gd name="T34" fmla="*/ 1163 w 1269"/>
              <a:gd name="T35" fmla="*/ 379 h 1250"/>
              <a:gd name="T36" fmla="*/ 1214 w 1269"/>
              <a:gd name="T37" fmla="*/ 372 h 1250"/>
              <a:gd name="T38" fmla="*/ 1253 w 1269"/>
              <a:gd name="T39" fmla="*/ 488 h 1250"/>
              <a:gd name="T40" fmla="*/ 1206 w 1269"/>
              <a:gd name="T41" fmla="*/ 512 h 1250"/>
              <a:gd name="T42" fmla="*/ 1220 w 1269"/>
              <a:gd name="T43" fmla="*/ 612 h 1250"/>
              <a:gd name="T44" fmla="*/ 1268 w 1269"/>
              <a:gd name="T45" fmla="*/ 631 h 1250"/>
              <a:gd name="T46" fmla="*/ 1257 w 1269"/>
              <a:gd name="T47" fmla="*/ 748 h 1250"/>
              <a:gd name="T48" fmla="*/ 1206 w 1269"/>
              <a:gd name="T49" fmla="*/ 751 h 1250"/>
              <a:gd name="T50" fmla="*/ 1173 w 1269"/>
              <a:gd name="T51" fmla="*/ 852 h 1250"/>
              <a:gd name="T52" fmla="*/ 1211 w 1269"/>
              <a:gd name="T53" fmla="*/ 885 h 1250"/>
              <a:gd name="T54" fmla="*/ 1150 w 1269"/>
              <a:gd name="T55" fmla="*/ 990 h 1250"/>
              <a:gd name="T56" fmla="*/ 1103 w 1269"/>
              <a:gd name="T57" fmla="*/ 970 h 1250"/>
              <a:gd name="T58" fmla="*/ 1035 w 1269"/>
              <a:gd name="T59" fmla="*/ 1048 h 1250"/>
              <a:gd name="T60" fmla="*/ 1054 w 1269"/>
              <a:gd name="T61" fmla="*/ 1097 h 1250"/>
              <a:gd name="T62" fmla="*/ 955 w 1269"/>
              <a:gd name="T63" fmla="*/ 1167 h 1250"/>
              <a:gd name="T64" fmla="*/ 920 w 1269"/>
              <a:gd name="T65" fmla="*/ 1130 h 1250"/>
              <a:gd name="T66" fmla="*/ 826 w 1269"/>
              <a:gd name="T67" fmla="*/ 1174 h 1250"/>
              <a:gd name="T68" fmla="*/ 826 w 1269"/>
              <a:gd name="T69" fmla="*/ 1224 h 1250"/>
              <a:gd name="T70" fmla="*/ 705 w 1269"/>
              <a:gd name="T71" fmla="*/ 1249 h 1250"/>
              <a:gd name="T72" fmla="*/ 687 w 1269"/>
              <a:gd name="T73" fmla="*/ 1201 h 1250"/>
              <a:gd name="T74" fmla="*/ 585 w 1269"/>
              <a:gd name="T75" fmla="*/ 1203 h 1250"/>
              <a:gd name="T76" fmla="*/ 564 w 1269"/>
              <a:gd name="T77" fmla="*/ 1249 h 1250"/>
              <a:gd name="T78" fmla="*/ 445 w 1269"/>
              <a:gd name="T79" fmla="*/ 1224 h 1250"/>
              <a:gd name="T80" fmla="*/ 446 w 1269"/>
              <a:gd name="T81" fmla="*/ 1174 h 1250"/>
              <a:gd name="T82" fmla="*/ 351 w 1269"/>
              <a:gd name="T83" fmla="*/ 1135 h 1250"/>
              <a:gd name="T84" fmla="*/ 314 w 1269"/>
              <a:gd name="T85" fmla="*/ 1167 h 1250"/>
              <a:gd name="T86" fmla="*/ 212 w 1269"/>
              <a:gd name="T87" fmla="*/ 1097 h 1250"/>
              <a:gd name="T88" fmla="*/ 237 w 1269"/>
              <a:gd name="T89" fmla="*/ 1051 h 1250"/>
              <a:gd name="T90" fmla="*/ 167 w 1269"/>
              <a:gd name="T91" fmla="*/ 978 h 1250"/>
              <a:gd name="T92" fmla="*/ 117 w 1269"/>
              <a:gd name="T93" fmla="*/ 990 h 1250"/>
              <a:gd name="T94" fmla="*/ 55 w 1269"/>
              <a:gd name="T95" fmla="*/ 885 h 1250"/>
              <a:gd name="T96" fmla="*/ 95 w 1269"/>
              <a:gd name="T97" fmla="*/ 856 h 1250"/>
              <a:gd name="T98" fmla="*/ 63 w 1269"/>
              <a:gd name="T99" fmla="*/ 759 h 1250"/>
              <a:gd name="T100" fmla="*/ 14 w 1269"/>
              <a:gd name="T101" fmla="*/ 751 h 1250"/>
              <a:gd name="T102" fmla="*/ 0 w 1269"/>
              <a:gd name="T103" fmla="*/ 631 h 1250"/>
              <a:gd name="T104" fmla="*/ 47 w 1269"/>
              <a:gd name="T105" fmla="*/ 620 h 1250"/>
              <a:gd name="T106" fmla="*/ 58 w 1269"/>
              <a:gd name="T107" fmla="*/ 517 h 1250"/>
              <a:gd name="T108" fmla="*/ 14 w 1269"/>
              <a:gd name="T109" fmla="*/ 491 h 1250"/>
              <a:gd name="T110" fmla="*/ 51 w 1269"/>
              <a:gd name="T111" fmla="*/ 375 h 1250"/>
              <a:gd name="T112" fmla="*/ 101 w 1269"/>
              <a:gd name="T113" fmla="*/ 383 h 1250"/>
              <a:gd name="T114" fmla="*/ 151 w 1269"/>
              <a:gd name="T115" fmla="*/ 293 h 1250"/>
              <a:gd name="T116" fmla="*/ 121 w 1269"/>
              <a:gd name="T117" fmla="*/ 254 h 1250"/>
              <a:gd name="T118" fmla="*/ 204 w 1269"/>
              <a:gd name="T119" fmla="*/ 162 h 1250"/>
              <a:gd name="T120" fmla="*/ 247 w 1269"/>
              <a:gd name="T121" fmla="*/ 191 h 12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69"/>
              <a:gd name="T184" fmla="*/ 0 h 1250"/>
              <a:gd name="T185" fmla="*/ 1269 w 1269"/>
              <a:gd name="T186" fmla="*/ 1250 h 12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69" h="1250">
                <a:moveTo>
                  <a:pt x="247" y="191"/>
                </a:moveTo>
                <a:lnTo>
                  <a:pt x="329" y="127"/>
                </a:lnTo>
                <a:lnTo>
                  <a:pt x="318" y="81"/>
                </a:lnTo>
                <a:lnTo>
                  <a:pt x="431" y="30"/>
                </a:lnTo>
                <a:lnTo>
                  <a:pt x="460" y="73"/>
                </a:lnTo>
                <a:lnTo>
                  <a:pt x="562" y="49"/>
                </a:lnTo>
                <a:lnTo>
                  <a:pt x="573" y="1"/>
                </a:lnTo>
                <a:lnTo>
                  <a:pt x="692" y="0"/>
                </a:lnTo>
                <a:lnTo>
                  <a:pt x="701" y="49"/>
                </a:lnTo>
                <a:lnTo>
                  <a:pt x="801" y="69"/>
                </a:lnTo>
                <a:lnTo>
                  <a:pt x="833" y="30"/>
                </a:lnTo>
                <a:lnTo>
                  <a:pt x="945" y="79"/>
                </a:lnTo>
                <a:lnTo>
                  <a:pt x="932" y="126"/>
                </a:lnTo>
                <a:lnTo>
                  <a:pt x="1016" y="185"/>
                </a:lnTo>
                <a:lnTo>
                  <a:pt x="1059" y="162"/>
                </a:lnTo>
                <a:lnTo>
                  <a:pt x="1141" y="252"/>
                </a:lnTo>
                <a:lnTo>
                  <a:pt x="1111" y="288"/>
                </a:lnTo>
                <a:lnTo>
                  <a:pt x="1163" y="379"/>
                </a:lnTo>
                <a:lnTo>
                  <a:pt x="1214" y="372"/>
                </a:lnTo>
                <a:lnTo>
                  <a:pt x="1253" y="488"/>
                </a:lnTo>
                <a:lnTo>
                  <a:pt x="1206" y="512"/>
                </a:lnTo>
                <a:lnTo>
                  <a:pt x="1220" y="612"/>
                </a:lnTo>
                <a:lnTo>
                  <a:pt x="1268" y="631"/>
                </a:lnTo>
                <a:lnTo>
                  <a:pt x="1257" y="748"/>
                </a:lnTo>
                <a:lnTo>
                  <a:pt x="1206" y="751"/>
                </a:lnTo>
                <a:lnTo>
                  <a:pt x="1173" y="852"/>
                </a:lnTo>
                <a:lnTo>
                  <a:pt x="1211" y="885"/>
                </a:lnTo>
                <a:lnTo>
                  <a:pt x="1150" y="990"/>
                </a:lnTo>
                <a:lnTo>
                  <a:pt x="1103" y="970"/>
                </a:lnTo>
                <a:lnTo>
                  <a:pt x="1035" y="1048"/>
                </a:lnTo>
                <a:lnTo>
                  <a:pt x="1054" y="1097"/>
                </a:lnTo>
                <a:lnTo>
                  <a:pt x="955" y="1167"/>
                </a:lnTo>
                <a:lnTo>
                  <a:pt x="920" y="1130"/>
                </a:lnTo>
                <a:lnTo>
                  <a:pt x="826" y="1174"/>
                </a:lnTo>
                <a:lnTo>
                  <a:pt x="826" y="1224"/>
                </a:lnTo>
                <a:lnTo>
                  <a:pt x="705" y="1249"/>
                </a:lnTo>
                <a:lnTo>
                  <a:pt x="687" y="1201"/>
                </a:lnTo>
                <a:lnTo>
                  <a:pt x="585" y="1203"/>
                </a:lnTo>
                <a:lnTo>
                  <a:pt x="564" y="1249"/>
                </a:lnTo>
                <a:lnTo>
                  <a:pt x="445" y="1224"/>
                </a:lnTo>
                <a:lnTo>
                  <a:pt x="446" y="1174"/>
                </a:lnTo>
                <a:lnTo>
                  <a:pt x="351" y="1135"/>
                </a:lnTo>
                <a:lnTo>
                  <a:pt x="314" y="1167"/>
                </a:lnTo>
                <a:lnTo>
                  <a:pt x="212" y="1097"/>
                </a:lnTo>
                <a:lnTo>
                  <a:pt x="237" y="1051"/>
                </a:lnTo>
                <a:lnTo>
                  <a:pt x="167" y="978"/>
                </a:lnTo>
                <a:lnTo>
                  <a:pt x="117" y="990"/>
                </a:lnTo>
                <a:lnTo>
                  <a:pt x="55" y="885"/>
                </a:lnTo>
                <a:lnTo>
                  <a:pt x="95" y="856"/>
                </a:lnTo>
                <a:lnTo>
                  <a:pt x="63" y="759"/>
                </a:lnTo>
                <a:lnTo>
                  <a:pt x="14" y="751"/>
                </a:lnTo>
                <a:lnTo>
                  <a:pt x="0" y="631"/>
                </a:lnTo>
                <a:lnTo>
                  <a:pt x="47" y="620"/>
                </a:lnTo>
                <a:lnTo>
                  <a:pt x="58" y="517"/>
                </a:lnTo>
                <a:lnTo>
                  <a:pt x="14" y="491"/>
                </a:lnTo>
                <a:lnTo>
                  <a:pt x="51" y="375"/>
                </a:lnTo>
                <a:lnTo>
                  <a:pt x="101" y="383"/>
                </a:lnTo>
                <a:lnTo>
                  <a:pt x="151" y="293"/>
                </a:lnTo>
                <a:lnTo>
                  <a:pt x="121" y="254"/>
                </a:lnTo>
                <a:lnTo>
                  <a:pt x="204" y="162"/>
                </a:lnTo>
                <a:lnTo>
                  <a:pt x="247" y="191"/>
                </a:lnTo>
              </a:path>
            </a:pathLst>
          </a:custGeom>
          <a:solidFill>
            <a:srgbClr val="CC3399"/>
          </a:solidFill>
          <a:ln w="25400">
            <a:noFill/>
          </a:ln>
          <a:effectLst>
            <a:outerShdw blurRad="225425" dist="38100" dir="5220000" algn="ctr">
              <a:srgbClr val="000000">
                <a:alpha val="33000"/>
              </a:srgbClr>
            </a:outerShdw>
          </a:effectLst>
          <a:scene3d>
            <a:camera prst="orthographicFront"/>
            <a:lightRig rig="flat" dir="t"/>
          </a:scene3d>
          <a:sp3d>
            <a:bevelT/>
            <a:bevelB/>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2" name="Freeform 16"/>
          <p:cNvSpPr>
            <a:spLocks/>
          </p:cNvSpPr>
          <p:nvPr/>
        </p:nvSpPr>
        <p:spPr bwMode="auto">
          <a:xfrm>
            <a:off x="4728388" y="4657770"/>
            <a:ext cx="1522413" cy="1498600"/>
          </a:xfrm>
          <a:custGeom>
            <a:avLst/>
            <a:gdLst>
              <a:gd name="T0" fmla="*/ 247 w 1269"/>
              <a:gd name="T1" fmla="*/ 191 h 1250"/>
              <a:gd name="T2" fmla="*/ 329 w 1269"/>
              <a:gd name="T3" fmla="*/ 127 h 1250"/>
              <a:gd name="T4" fmla="*/ 318 w 1269"/>
              <a:gd name="T5" fmla="*/ 81 h 1250"/>
              <a:gd name="T6" fmla="*/ 431 w 1269"/>
              <a:gd name="T7" fmla="*/ 30 h 1250"/>
              <a:gd name="T8" fmla="*/ 460 w 1269"/>
              <a:gd name="T9" fmla="*/ 73 h 1250"/>
              <a:gd name="T10" fmla="*/ 562 w 1269"/>
              <a:gd name="T11" fmla="*/ 49 h 1250"/>
              <a:gd name="T12" fmla="*/ 573 w 1269"/>
              <a:gd name="T13" fmla="*/ 1 h 1250"/>
              <a:gd name="T14" fmla="*/ 692 w 1269"/>
              <a:gd name="T15" fmla="*/ 0 h 1250"/>
              <a:gd name="T16" fmla="*/ 701 w 1269"/>
              <a:gd name="T17" fmla="*/ 49 h 1250"/>
              <a:gd name="T18" fmla="*/ 801 w 1269"/>
              <a:gd name="T19" fmla="*/ 69 h 1250"/>
              <a:gd name="T20" fmla="*/ 833 w 1269"/>
              <a:gd name="T21" fmla="*/ 30 h 1250"/>
              <a:gd name="T22" fmla="*/ 945 w 1269"/>
              <a:gd name="T23" fmla="*/ 79 h 1250"/>
              <a:gd name="T24" fmla="*/ 932 w 1269"/>
              <a:gd name="T25" fmla="*/ 126 h 1250"/>
              <a:gd name="T26" fmla="*/ 1016 w 1269"/>
              <a:gd name="T27" fmla="*/ 185 h 1250"/>
              <a:gd name="T28" fmla="*/ 1059 w 1269"/>
              <a:gd name="T29" fmla="*/ 162 h 1250"/>
              <a:gd name="T30" fmla="*/ 1141 w 1269"/>
              <a:gd name="T31" fmla="*/ 252 h 1250"/>
              <a:gd name="T32" fmla="*/ 1111 w 1269"/>
              <a:gd name="T33" fmla="*/ 288 h 1250"/>
              <a:gd name="T34" fmla="*/ 1163 w 1269"/>
              <a:gd name="T35" fmla="*/ 379 h 1250"/>
              <a:gd name="T36" fmla="*/ 1214 w 1269"/>
              <a:gd name="T37" fmla="*/ 372 h 1250"/>
              <a:gd name="T38" fmla="*/ 1253 w 1269"/>
              <a:gd name="T39" fmla="*/ 488 h 1250"/>
              <a:gd name="T40" fmla="*/ 1206 w 1269"/>
              <a:gd name="T41" fmla="*/ 512 h 1250"/>
              <a:gd name="T42" fmla="*/ 1220 w 1269"/>
              <a:gd name="T43" fmla="*/ 612 h 1250"/>
              <a:gd name="T44" fmla="*/ 1268 w 1269"/>
              <a:gd name="T45" fmla="*/ 631 h 1250"/>
              <a:gd name="T46" fmla="*/ 1257 w 1269"/>
              <a:gd name="T47" fmla="*/ 748 h 1250"/>
              <a:gd name="T48" fmla="*/ 1206 w 1269"/>
              <a:gd name="T49" fmla="*/ 751 h 1250"/>
              <a:gd name="T50" fmla="*/ 1173 w 1269"/>
              <a:gd name="T51" fmla="*/ 852 h 1250"/>
              <a:gd name="T52" fmla="*/ 1211 w 1269"/>
              <a:gd name="T53" fmla="*/ 885 h 1250"/>
              <a:gd name="T54" fmla="*/ 1150 w 1269"/>
              <a:gd name="T55" fmla="*/ 990 h 1250"/>
              <a:gd name="T56" fmla="*/ 1103 w 1269"/>
              <a:gd name="T57" fmla="*/ 970 h 1250"/>
              <a:gd name="T58" fmla="*/ 1035 w 1269"/>
              <a:gd name="T59" fmla="*/ 1048 h 1250"/>
              <a:gd name="T60" fmla="*/ 1054 w 1269"/>
              <a:gd name="T61" fmla="*/ 1097 h 1250"/>
              <a:gd name="T62" fmla="*/ 955 w 1269"/>
              <a:gd name="T63" fmla="*/ 1167 h 1250"/>
              <a:gd name="T64" fmla="*/ 920 w 1269"/>
              <a:gd name="T65" fmla="*/ 1130 h 1250"/>
              <a:gd name="T66" fmla="*/ 826 w 1269"/>
              <a:gd name="T67" fmla="*/ 1174 h 1250"/>
              <a:gd name="T68" fmla="*/ 826 w 1269"/>
              <a:gd name="T69" fmla="*/ 1224 h 1250"/>
              <a:gd name="T70" fmla="*/ 705 w 1269"/>
              <a:gd name="T71" fmla="*/ 1249 h 1250"/>
              <a:gd name="T72" fmla="*/ 687 w 1269"/>
              <a:gd name="T73" fmla="*/ 1201 h 1250"/>
              <a:gd name="T74" fmla="*/ 585 w 1269"/>
              <a:gd name="T75" fmla="*/ 1203 h 1250"/>
              <a:gd name="T76" fmla="*/ 564 w 1269"/>
              <a:gd name="T77" fmla="*/ 1249 h 1250"/>
              <a:gd name="T78" fmla="*/ 445 w 1269"/>
              <a:gd name="T79" fmla="*/ 1224 h 1250"/>
              <a:gd name="T80" fmla="*/ 446 w 1269"/>
              <a:gd name="T81" fmla="*/ 1174 h 1250"/>
              <a:gd name="T82" fmla="*/ 351 w 1269"/>
              <a:gd name="T83" fmla="*/ 1135 h 1250"/>
              <a:gd name="T84" fmla="*/ 314 w 1269"/>
              <a:gd name="T85" fmla="*/ 1167 h 1250"/>
              <a:gd name="T86" fmla="*/ 212 w 1269"/>
              <a:gd name="T87" fmla="*/ 1097 h 1250"/>
              <a:gd name="T88" fmla="*/ 237 w 1269"/>
              <a:gd name="T89" fmla="*/ 1051 h 1250"/>
              <a:gd name="T90" fmla="*/ 167 w 1269"/>
              <a:gd name="T91" fmla="*/ 978 h 1250"/>
              <a:gd name="T92" fmla="*/ 117 w 1269"/>
              <a:gd name="T93" fmla="*/ 990 h 1250"/>
              <a:gd name="T94" fmla="*/ 55 w 1269"/>
              <a:gd name="T95" fmla="*/ 885 h 1250"/>
              <a:gd name="T96" fmla="*/ 95 w 1269"/>
              <a:gd name="T97" fmla="*/ 856 h 1250"/>
              <a:gd name="T98" fmla="*/ 63 w 1269"/>
              <a:gd name="T99" fmla="*/ 759 h 1250"/>
              <a:gd name="T100" fmla="*/ 14 w 1269"/>
              <a:gd name="T101" fmla="*/ 751 h 1250"/>
              <a:gd name="T102" fmla="*/ 0 w 1269"/>
              <a:gd name="T103" fmla="*/ 631 h 1250"/>
              <a:gd name="T104" fmla="*/ 47 w 1269"/>
              <a:gd name="T105" fmla="*/ 620 h 1250"/>
              <a:gd name="T106" fmla="*/ 58 w 1269"/>
              <a:gd name="T107" fmla="*/ 517 h 1250"/>
              <a:gd name="T108" fmla="*/ 14 w 1269"/>
              <a:gd name="T109" fmla="*/ 491 h 1250"/>
              <a:gd name="T110" fmla="*/ 51 w 1269"/>
              <a:gd name="T111" fmla="*/ 375 h 1250"/>
              <a:gd name="T112" fmla="*/ 101 w 1269"/>
              <a:gd name="T113" fmla="*/ 383 h 1250"/>
              <a:gd name="T114" fmla="*/ 151 w 1269"/>
              <a:gd name="T115" fmla="*/ 293 h 1250"/>
              <a:gd name="T116" fmla="*/ 121 w 1269"/>
              <a:gd name="T117" fmla="*/ 254 h 1250"/>
              <a:gd name="T118" fmla="*/ 204 w 1269"/>
              <a:gd name="T119" fmla="*/ 162 h 1250"/>
              <a:gd name="T120" fmla="*/ 247 w 1269"/>
              <a:gd name="T121" fmla="*/ 191 h 12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69"/>
              <a:gd name="T184" fmla="*/ 0 h 1250"/>
              <a:gd name="T185" fmla="*/ 1269 w 1269"/>
              <a:gd name="T186" fmla="*/ 1250 h 12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69" h="1250">
                <a:moveTo>
                  <a:pt x="247" y="191"/>
                </a:moveTo>
                <a:lnTo>
                  <a:pt x="329" y="127"/>
                </a:lnTo>
                <a:lnTo>
                  <a:pt x="318" y="81"/>
                </a:lnTo>
                <a:lnTo>
                  <a:pt x="431" y="30"/>
                </a:lnTo>
                <a:lnTo>
                  <a:pt x="460" y="73"/>
                </a:lnTo>
                <a:lnTo>
                  <a:pt x="562" y="49"/>
                </a:lnTo>
                <a:lnTo>
                  <a:pt x="573" y="1"/>
                </a:lnTo>
                <a:lnTo>
                  <a:pt x="692" y="0"/>
                </a:lnTo>
                <a:lnTo>
                  <a:pt x="701" y="49"/>
                </a:lnTo>
                <a:lnTo>
                  <a:pt x="801" y="69"/>
                </a:lnTo>
                <a:lnTo>
                  <a:pt x="833" y="30"/>
                </a:lnTo>
                <a:lnTo>
                  <a:pt x="945" y="79"/>
                </a:lnTo>
                <a:lnTo>
                  <a:pt x="932" y="126"/>
                </a:lnTo>
                <a:lnTo>
                  <a:pt x="1016" y="185"/>
                </a:lnTo>
                <a:lnTo>
                  <a:pt x="1059" y="162"/>
                </a:lnTo>
                <a:lnTo>
                  <a:pt x="1141" y="252"/>
                </a:lnTo>
                <a:lnTo>
                  <a:pt x="1111" y="288"/>
                </a:lnTo>
                <a:lnTo>
                  <a:pt x="1163" y="379"/>
                </a:lnTo>
                <a:lnTo>
                  <a:pt x="1214" y="372"/>
                </a:lnTo>
                <a:lnTo>
                  <a:pt x="1253" y="488"/>
                </a:lnTo>
                <a:lnTo>
                  <a:pt x="1206" y="512"/>
                </a:lnTo>
                <a:lnTo>
                  <a:pt x="1220" y="612"/>
                </a:lnTo>
                <a:lnTo>
                  <a:pt x="1268" y="631"/>
                </a:lnTo>
                <a:lnTo>
                  <a:pt x="1257" y="748"/>
                </a:lnTo>
                <a:lnTo>
                  <a:pt x="1206" y="751"/>
                </a:lnTo>
                <a:lnTo>
                  <a:pt x="1173" y="852"/>
                </a:lnTo>
                <a:lnTo>
                  <a:pt x="1211" y="885"/>
                </a:lnTo>
                <a:lnTo>
                  <a:pt x="1150" y="990"/>
                </a:lnTo>
                <a:lnTo>
                  <a:pt x="1103" y="970"/>
                </a:lnTo>
                <a:lnTo>
                  <a:pt x="1035" y="1048"/>
                </a:lnTo>
                <a:lnTo>
                  <a:pt x="1054" y="1097"/>
                </a:lnTo>
                <a:lnTo>
                  <a:pt x="955" y="1167"/>
                </a:lnTo>
                <a:lnTo>
                  <a:pt x="920" y="1130"/>
                </a:lnTo>
                <a:lnTo>
                  <a:pt x="826" y="1174"/>
                </a:lnTo>
                <a:lnTo>
                  <a:pt x="826" y="1224"/>
                </a:lnTo>
                <a:lnTo>
                  <a:pt x="705" y="1249"/>
                </a:lnTo>
                <a:lnTo>
                  <a:pt x="687" y="1201"/>
                </a:lnTo>
                <a:lnTo>
                  <a:pt x="585" y="1203"/>
                </a:lnTo>
                <a:lnTo>
                  <a:pt x="564" y="1249"/>
                </a:lnTo>
                <a:lnTo>
                  <a:pt x="445" y="1224"/>
                </a:lnTo>
                <a:lnTo>
                  <a:pt x="446" y="1174"/>
                </a:lnTo>
                <a:lnTo>
                  <a:pt x="351" y="1135"/>
                </a:lnTo>
                <a:lnTo>
                  <a:pt x="314" y="1167"/>
                </a:lnTo>
                <a:lnTo>
                  <a:pt x="212" y="1097"/>
                </a:lnTo>
                <a:lnTo>
                  <a:pt x="237" y="1051"/>
                </a:lnTo>
                <a:lnTo>
                  <a:pt x="167" y="978"/>
                </a:lnTo>
                <a:lnTo>
                  <a:pt x="117" y="990"/>
                </a:lnTo>
                <a:lnTo>
                  <a:pt x="55" y="885"/>
                </a:lnTo>
                <a:lnTo>
                  <a:pt x="95" y="856"/>
                </a:lnTo>
                <a:lnTo>
                  <a:pt x="63" y="759"/>
                </a:lnTo>
                <a:lnTo>
                  <a:pt x="14" y="751"/>
                </a:lnTo>
                <a:lnTo>
                  <a:pt x="0" y="631"/>
                </a:lnTo>
                <a:lnTo>
                  <a:pt x="47" y="620"/>
                </a:lnTo>
                <a:lnTo>
                  <a:pt x="58" y="517"/>
                </a:lnTo>
                <a:lnTo>
                  <a:pt x="14" y="491"/>
                </a:lnTo>
                <a:lnTo>
                  <a:pt x="51" y="375"/>
                </a:lnTo>
                <a:lnTo>
                  <a:pt x="101" y="383"/>
                </a:lnTo>
                <a:lnTo>
                  <a:pt x="151" y="293"/>
                </a:lnTo>
                <a:lnTo>
                  <a:pt x="121" y="254"/>
                </a:lnTo>
                <a:lnTo>
                  <a:pt x="204" y="162"/>
                </a:lnTo>
                <a:lnTo>
                  <a:pt x="247" y="191"/>
                </a:lnTo>
              </a:path>
            </a:pathLst>
          </a:custGeom>
          <a:solidFill>
            <a:schemeClr val="accent6">
              <a:lumMod val="60000"/>
              <a:lumOff val="40000"/>
            </a:schemeClr>
          </a:solidFill>
          <a:ln w="25400">
            <a:noFill/>
          </a:ln>
          <a:effectLst>
            <a:outerShdw blurRad="225425" dist="38100" dir="5220000" algn="ctr">
              <a:srgbClr val="000000">
                <a:alpha val="33000"/>
              </a:srgbClr>
            </a:outerShdw>
          </a:effectLst>
          <a:scene3d>
            <a:camera prst="orthographicFront"/>
            <a:lightRig rig="flat" dir="t"/>
          </a:scene3d>
          <a:sp3d>
            <a:bevelT/>
            <a:bevelB/>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sp>
        <p:nvSpPr>
          <p:cNvPr id="19" name="椭圆 18"/>
          <p:cNvSpPr/>
          <p:nvPr/>
        </p:nvSpPr>
        <p:spPr>
          <a:xfrm>
            <a:off x="3241675" y="3754438"/>
            <a:ext cx="455613" cy="455612"/>
          </a:xfrm>
          <a:prstGeom prst="ellipse">
            <a:avLst/>
          </a:prstGeom>
          <a:solidFill>
            <a:schemeClr val="accent2">
              <a:lumMod val="20000"/>
              <a:lumOff val="80000"/>
            </a:schemeClr>
          </a:solidFill>
          <a:ln>
            <a:solidFill>
              <a:schemeClr val="bg1"/>
            </a:solidFill>
          </a:ln>
        </p:spPr>
        <p:style>
          <a:lnRef idx="3">
            <a:schemeClr val="lt1"/>
          </a:lnRef>
          <a:fillRef idx="1">
            <a:schemeClr val="dk1"/>
          </a:fillRef>
          <a:effectRef idx="1">
            <a:schemeClr val="dk1"/>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20" name="椭圆 19"/>
          <p:cNvSpPr/>
          <p:nvPr/>
        </p:nvSpPr>
        <p:spPr>
          <a:xfrm>
            <a:off x="3741738" y="5138738"/>
            <a:ext cx="455612" cy="454025"/>
          </a:xfrm>
          <a:prstGeom prst="ellipse">
            <a:avLst/>
          </a:prstGeom>
          <a:solidFill>
            <a:schemeClr val="accent2">
              <a:lumMod val="20000"/>
              <a:lumOff val="80000"/>
            </a:schemeClr>
          </a:solidFill>
          <a:ln>
            <a:solidFill>
              <a:schemeClr val="bg1"/>
            </a:solidFill>
          </a:ln>
        </p:spPr>
        <p:style>
          <a:lnRef idx="3">
            <a:schemeClr val="lt1"/>
          </a:lnRef>
          <a:fillRef idx="1">
            <a:schemeClr val="dk1"/>
          </a:fillRef>
          <a:effectRef idx="1">
            <a:schemeClr val="dk1"/>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21" name="椭圆 20"/>
          <p:cNvSpPr/>
          <p:nvPr/>
        </p:nvSpPr>
        <p:spPr>
          <a:xfrm>
            <a:off x="5241925" y="5156200"/>
            <a:ext cx="455613" cy="455613"/>
          </a:xfrm>
          <a:prstGeom prst="ellipse">
            <a:avLst/>
          </a:prstGeom>
          <a:solidFill>
            <a:schemeClr val="accent2">
              <a:lumMod val="20000"/>
              <a:lumOff val="80000"/>
            </a:schemeClr>
          </a:solidFill>
          <a:ln>
            <a:solidFill>
              <a:schemeClr val="bg1"/>
            </a:solidFill>
          </a:ln>
        </p:spPr>
        <p:style>
          <a:lnRef idx="3">
            <a:schemeClr val="lt1"/>
          </a:lnRef>
          <a:fillRef idx="1">
            <a:schemeClr val="dk1"/>
          </a:fillRef>
          <a:effectRef idx="1">
            <a:schemeClr val="dk1"/>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22" name="椭圆 21"/>
          <p:cNvSpPr/>
          <p:nvPr/>
        </p:nvSpPr>
        <p:spPr>
          <a:xfrm>
            <a:off x="5741988" y="3727450"/>
            <a:ext cx="455612" cy="455613"/>
          </a:xfrm>
          <a:prstGeom prst="ellipse">
            <a:avLst/>
          </a:prstGeom>
          <a:solidFill>
            <a:schemeClr val="accent2">
              <a:lumMod val="20000"/>
              <a:lumOff val="80000"/>
            </a:schemeClr>
          </a:solidFill>
          <a:ln>
            <a:solidFill>
              <a:schemeClr val="bg1"/>
            </a:solidFill>
          </a:ln>
        </p:spPr>
        <p:style>
          <a:lnRef idx="3">
            <a:schemeClr val="lt1"/>
          </a:lnRef>
          <a:fillRef idx="1">
            <a:schemeClr val="dk1"/>
          </a:fillRef>
          <a:effectRef idx="1">
            <a:schemeClr val="dk1"/>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sp>
        <p:nvSpPr>
          <p:cNvPr id="23" name="椭圆 22"/>
          <p:cNvSpPr/>
          <p:nvPr/>
        </p:nvSpPr>
        <p:spPr>
          <a:xfrm>
            <a:off x="4483100" y="2870200"/>
            <a:ext cx="454025" cy="455613"/>
          </a:xfrm>
          <a:prstGeom prst="ellipse">
            <a:avLst/>
          </a:prstGeom>
          <a:solidFill>
            <a:schemeClr val="accent2">
              <a:lumMod val="20000"/>
              <a:lumOff val="80000"/>
            </a:schemeClr>
          </a:solidFill>
          <a:ln>
            <a:solidFill>
              <a:schemeClr val="bg1"/>
            </a:solidFill>
          </a:ln>
        </p:spPr>
        <p:style>
          <a:lnRef idx="3">
            <a:schemeClr val="lt1"/>
          </a:lnRef>
          <a:fillRef idx="1">
            <a:schemeClr val="dk1"/>
          </a:fillRef>
          <a:effectRef idx="1">
            <a:schemeClr val="dk1"/>
          </a:effectRef>
          <a:fontRef idx="minor">
            <a:schemeClr val="lt1"/>
          </a:fontRef>
        </p:style>
        <p:txBody>
          <a:bodyPr anchor="ctr">
            <a:sp3d/>
          </a:bodyPr>
          <a:lstStyle/>
          <a:p>
            <a:pPr eaLnBrk="0" fontAlgn="ctr" hangingPunct="0">
              <a:spcBef>
                <a:spcPts val="0"/>
              </a:spcBef>
              <a:spcAft>
                <a:spcPts val="0"/>
              </a:spcAft>
              <a:buClr>
                <a:srgbClr val="FF0000"/>
              </a:buClr>
              <a:buSzPct val="70000"/>
              <a:defRPr/>
            </a:pPr>
            <a:endParaRPr lang="zh-CN" altLang="en-US" sz="160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nvGrpSpPr>
          <p:cNvPr id="2" name="组合 24"/>
          <p:cNvGrpSpPr/>
          <p:nvPr/>
        </p:nvGrpSpPr>
        <p:grpSpPr>
          <a:xfrm>
            <a:off x="1625604" y="2023501"/>
            <a:ext cx="3067957" cy="690669"/>
            <a:chOff x="5080000" y="412417"/>
            <a:chExt cx="3067957" cy="690669"/>
          </a:xfrm>
          <a:solidFill>
            <a:srgbClr val="6600FF"/>
          </a:solidFill>
        </p:grpSpPr>
        <p:sp>
          <p:nvSpPr>
            <p:cNvPr id="26" name="AutoShape 274"/>
            <p:cNvSpPr>
              <a:spLocks noChangeArrowheads="1"/>
            </p:cNvSpPr>
            <p:nvPr/>
          </p:nvSpPr>
          <p:spPr bwMode="auto">
            <a:xfrm>
              <a:off x="5080000" y="412417"/>
              <a:ext cx="3067957" cy="690669"/>
            </a:xfrm>
            <a:prstGeom prst="roundRect">
              <a:avLst>
                <a:gd name="adj" fmla="val 7106"/>
              </a:avLst>
            </a:prstGeom>
            <a:solidFill>
              <a:srgbClr val="00B050"/>
            </a:solid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27" name="WordArt 276"/>
            <p:cNvSpPr>
              <a:spLocks noChangeArrowheads="1" noChangeShapeType="1" noTextEdit="1"/>
            </p:cNvSpPr>
            <p:nvPr/>
          </p:nvSpPr>
          <p:spPr bwMode="auto">
            <a:xfrm>
              <a:off x="5239657" y="613803"/>
              <a:ext cx="2714171" cy="315112"/>
            </a:xfrm>
            <a:prstGeom prst="rect">
              <a:avLst/>
            </a:prstGeom>
            <a:noFill/>
            <a:extLst/>
          </p:spPr>
          <p:txBody>
            <a:bodyPr wrap="none" fromWordArt="1">
              <a:prstTxWarp prst="textPlain">
                <a:avLst>
                  <a:gd name="adj" fmla="val 50000"/>
                </a:avLst>
              </a:prstTxWarp>
            </a:bodyPr>
            <a:lstStyle/>
            <a:p>
              <a:pPr>
                <a:defRPr/>
              </a:pPr>
              <a:r>
                <a:rPr lang="zh-CN" altLang="en-US" sz="1400" dirty="0">
                  <a:solidFill>
                    <a:schemeClr val="bg1"/>
                  </a:solidFill>
                </a:rPr>
                <a:t>明晰的建设思路是前提</a:t>
              </a:r>
            </a:p>
          </p:txBody>
        </p:sp>
      </p:grpSp>
      <p:grpSp>
        <p:nvGrpSpPr>
          <p:cNvPr id="3" name="组合 27"/>
          <p:cNvGrpSpPr/>
          <p:nvPr/>
        </p:nvGrpSpPr>
        <p:grpSpPr>
          <a:xfrm>
            <a:off x="6076043" y="2850814"/>
            <a:ext cx="3067957" cy="690669"/>
            <a:chOff x="5080000" y="412417"/>
            <a:chExt cx="3067957" cy="690669"/>
          </a:xfrm>
          <a:solidFill>
            <a:srgbClr val="6600FF"/>
          </a:solidFill>
        </p:grpSpPr>
        <p:sp>
          <p:nvSpPr>
            <p:cNvPr id="29" name="AutoShape 274"/>
            <p:cNvSpPr>
              <a:spLocks noChangeArrowheads="1"/>
            </p:cNvSpPr>
            <p:nvPr/>
          </p:nvSpPr>
          <p:spPr bwMode="auto">
            <a:xfrm>
              <a:off x="5080000" y="412417"/>
              <a:ext cx="3067957" cy="690669"/>
            </a:xfrm>
            <a:prstGeom prst="roundRect">
              <a:avLst>
                <a:gd name="adj" fmla="val 7106"/>
              </a:avLst>
            </a:prstGeom>
            <a:solidFill>
              <a:srgbClr val="CC3399"/>
            </a:solid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30" name="WordArt 276"/>
            <p:cNvSpPr>
              <a:spLocks noChangeArrowheads="1" noChangeShapeType="1" noTextEdit="1"/>
            </p:cNvSpPr>
            <p:nvPr/>
          </p:nvSpPr>
          <p:spPr bwMode="auto">
            <a:xfrm>
              <a:off x="5239657" y="613803"/>
              <a:ext cx="2714171" cy="315112"/>
            </a:xfrm>
            <a:prstGeom prst="rect">
              <a:avLst/>
            </a:prstGeom>
            <a:noFill/>
            <a:extLst/>
          </p:spPr>
          <p:txBody>
            <a:bodyPr wrap="none" fromWordArt="1">
              <a:prstTxWarp prst="textPlain">
                <a:avLst>
                  <a:gd name="adj" fmla="val 50000"/>
                </a:avLst>
              </a:prstTxWarp>
            </a:bodyPr>
            <a:lstStyle/>
            <a:p>
              <a:pPr>
                <a:defRPr/>
              </a:pPr>
              <a:r>
                <a:rPr lang="zh-CN" altLang="en-US" sz="1400" dirty="0">
                  <a:solidFill>
                    <a:schemeClr val="bg1"/>
                  </a:solidFill>
                </a:rPr>
                <a:t>优良的师资素养是保证</a:t>
              </a:r>
            </a:p>
          </p:txBody>
        </p:sp>
      </p:grpSp>
      <p:grpSp>
        <p:nvGrpSpPr>
          <p:cNvPr id="4" name="组合 30"/>
          <p:cNvGrpSpPr/>
          <p:nvPr/>
        </p:nvGrpSpPr>
        <p:grpSpPr>
          <a:xfrm>
            <a:off x="0" y="3387843"/>
            <a:ext cx="3067957" cy="690669"/>
            <a:chOff x="5080000" y="412417"/>
            <a:chExt cx="3067957" cy="690669"/>
          </a:xfrm>
          <a:solidFill>
            <a:srgbClr val="6600FF"/>
          </a:solidFill>
        </p:grpSpPr>
        <p:sp>
          <p:nvSpPr>
            <p:cNvPr id="32" name="AutoShape 274"/>
            <p:cNvSpPr>
              <a:spLocks noChangeArrowheads="1"/>
            </p:cNvSpPr>
            <p:nvPr/>
          </p:nvSpPr>
          <p:spPr bwMode="auto">
            <a:xfrm>
              <a:off x="5080000" y="412417"/>
              <a:ext cx="3067957" cy="690669"/>
            </a:xfrm>
            <a:prstGeom prst="roundRect">
              <a:avLst>
                <a:gd name="adj" fmla="val 7106"/>
              </a:avLst>
            </a:prstGeom>
            <a:solidFill>
              <a:srgbClr val="FF6600"/>
            </a:solid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33" name="WordArt 276"/>
            <p:cNvSpPr>
              <a:spLocks noChangeArrowheads="1" noChangeShapeType="1" noTextEdit="1"/>
            </p:cNvSpPr>
            <p:nvPr/>
          </p:nvSpPr>
          <p:spPr bwMode="auto">
            <a:xfrm>
              <a:off x="5239657" y="613803"/>
              <a:ext cx="2714171" cy="315112"/>
            </a:xfrm>
            <a:prstGeom prst="rect">
              <a:avLst/>
            </a:prstGeom>
            <a:noFill/>
            <a:extLst/>
          </p:spPr>
          <p:txBody>
            <a:bodyPr wrap="none" fromWordArt="1">
              <a:prstTxWarp prst="textPlain">
                <a:avLst>
                  <a:gd name="adj" fmla="val 50000"/>
                </a:avLst>
              </a:prstTxWarp>
            </a:bodyPr>
            <a:lstStyle/>
            <a:p>
              <a:pPr>
                <a:defRPr/>
              </a:pPr>
              <a:r>
                <a:rPr lang="zh-CN" altLang="en-US" sz="1400" dirty="0">
                  <a:solidFill>
                    <a:schemeClr val="bg1"/>
                  </a:solidFill>
                </a:rPr>
                <a:t>细化的实施方案是基础</a:t>
              </a:r>
            </a:p>
          </p:txBody>
        </p:sp>
      </p:grpSp>
      <p:grpSp>
        <p:nvGrpSpPr>
          <p:cNvPr id="5" name="组合 33"/>
          <p:cNvGrpSpPr/>
          <p:nvPr/>
        </p:nvGrpSpPr>
        <p:grpSpPr>
          <a:xfrm>
            <a:off x="566057" y="4969901"/>
            <a:ext cx="3067957" cy="690669"/>
            <a:chOff x="5080000" y="412417"/>
            <a:chExt cx="3067957" cy="690669"/>
          </a:xfrm>
          <a:solidFill>
            <a:srgbClr val="6600FF"/>
          </a:solidFill>
        </p:grpSpPr>
        <p:sp>
          <p:nvSpPr>
            <p:cNvPr id="35" name="AutoShape 274"/>
            <p:cNvSpPr>
              <a:spLocks noChangeArrowheads="1"/>
            </p:cNvSpPr>
            <p:nvPr/>
          </p:nvSpPr>
          <p:spPr bwMode="auto">
            <a:xfrm>
              <a:off x="5080000" y="412417"/>
              <a:ext cx="3067957" cy="690669"/>
            </a:xfrm>
            <a:prstGeom prst="roundRect">
              <a:avLst>
                <a:gd name="adj" fmla="val 7106"/>
              </a:avLst>
            </a:prstGeom>
            <a:solidFill>
              <a:srgbClr val="33CCFF"/>
            </a:solid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36" name="WordArt 276"/>
            <p:cNvSpPr>
              <a:spLocks noChangeArrowheads="1" noChangeShapeType="1" noTextEdit="1"/>
            </p:cNvSpPr>
            <p:nvPr/>
          </p:nvSpPr>
          <p:spPr bwMode="auto">
            <a:xfrm>
              <a:off x="5239657" y="613803"/>
              <a:ext cx="2714171" cy="315112"/>
            </a:xfrm>
            <a:prstGeom prst="rect">
              <a:avLst/>
            </a:prstGeom>
            <a:noFill/>
            <a:extLst/>
          </p:spPr>
          <p:txBody>
            <a:bodyPr wrap="none" fromWordArt="1">
              <a:prstTxWarp prst="textPlain">
                <a:avLst>
                  <a:gd name="adj" fmla="val 50000"/>
                </a:avLst>
              </a:prstTxWarp>
            </a:bodyPr>
            <a:lstStyle/>
            <a:p>
              <a:pPr>
                <a:defRPr/>
              </a:pPr>
              <a:r>
                <a:rPr lang="zh-CN" altLang="en-US" sz="1400" dirty="0">
                  <a:solidFill>
                    <a:schemeClr val="bg1"/>
                  </a:solidFill>
                </a:rPr>
                <a:t>完整的课程体系是关键</a:t>
              </a:r>
            </a:p>
          </p:txBody>
        </p:sp>
      </p:grpSp>
      <p:grpSp>
        <p:nvGrpSpPr>
          <p:cNvPr id="6" name="组合 36"/>
          <p:cNvGrpSpPr/>
          <p:nvPr/>
        </p:nvGrpSpPr>
        <p:grpSpPr>
          <a:xfrm>
            <a:off x="5742214" y="4578014"/>
            <a:ext cx="3067957" cy="690669"/>
            <a:chOff x="5080000" y="412417"/>
            <a:chExt cx="3067957" cy="690669"/>
          </a:xfrm>
          <a:solidFill>
            <a:srgbClr val="6699FF"/>
          </a:solidFill>
        </p:grpSpPr>
        <p:sp>
          <p:nvSpPr>
            <p:cNvPr id="38" name="AutoShape 274"/>
            <p:cNvSpPr>
              <a:spLocks noChangeArrowheads="1"/>
            </p:cNvSpPr>
            <p:nvPr/>
          </p:nvSpPr>
          <p:spPr bwMode="auto">
            <a:xfrm>
              <a:off x="5080000" y="412417"/>
              <a:ext cx="3067957" cy="690669"/>
            </a:xfrm>
            <a:prstGeom prst="roundRect">
              <a:avLst>
                <a:gd name="adj" fmla="val 7106"/>
              </a:avLst>
            </a:prstGeom>
            <a:solidFill>
              <a:srgbClr val="9999FF"/>
            </a:solidFill>
            <a:ln w="19050" algn="ctr">
              <a:solidFill>
                <a:srgbClr val="FFFFFF"/>
              </a:solidFill>
              <a:round/>
              <a:headEnd/>
              <a:tailEnd/>
            </a:ln>
            <a:effectLst>
              <a:outerShdw dist="45791" dir="3378596" algn="ctr" rotWithShape="0">
                <a:srgbClr val="000000">
                  <a:alpha val="50000"/>
                </a:srgbClr>
              </a:outerShdw>
            </a:effectLst>
          </p:spPr>
          <p:txBody>
            <a:bodyPr wrap="none" anchor="ctr"/>
            <a:lstStyle/>
            <a:p>
              <a:pPr fontAlgn="auto">
                <a:spcBef>
                  <a:spcPts val="0"/>
                </a:spcBef>
                <a:spcAft>
                  <a:spcPts val="0"/>
                </a:spcAft>
                <a:defRPr/>
              </a:pPr>
              <a:endParaRPr lang="ko-KR" altLang="en-US" sz="1800" kern="0">
                <a:solidFill>
                  <a:sysClr val="windowText" lastClr="000000"/>
                </a:solidFill>
                <a:latin typeface="굴림" pitchFamily="34" charset="-127"/>
                <a:ea typeface="굴림" pitchFamily="34" charset="-127"/>
              </a:endParaRPr>
            </a:p>
          </p:txBody>
        </p:sp>
        <p:sp>
          <p:nvSpPr>
            <p:cNvPr id="39" name="WordArt 276"/>
            <p:cNvSpPr>
              <a:spLocks noChangeArrowheads="1" noChangeShapeType="1" noTextEdit="1"/>
            </p:cNvSpPr>
            <p:nvPr/>
          </p:nvSpPr>
          <p:spPr bwMode="auto">
            <a:xfrm>
              <a:off x="5172529" y="613802"/>
              <a:ext cx="2902857" cy="358658"/>
            </a:xfrm>
            <a:prstGeom prst="rect">
              <a:avLst/>
            </a:prstGeom>
            <a:noFill/>
            <a:extLst/>
          </p:spPr>
          <p:txBody>
            <a:bodyPr wrap="none" fromWordArt="1">
              <a:prstTxWarp prst="textPlain">
                <a:avLst>
                  <a:gd name="adj" fmla="val 50000"/>
                </a:avLst>
              </a:prstTxWarp>
            </a:bodyPr>
            <a:lstStyle/>
            <a:p>
              <a:pPr>
                <a:defRPr/>
              </a:pPr>
              <a:r>
                <a:rPr lang="zh-CN" altLang="en-US" sz="1400" dirty="0">
                  <a:solidFill>
                    <a:schemeClr val="bg1"/>
                  </a:solidFill>
                </a:rPr>
                <a:t>丰富的职业实践活动是抓手</a:t>
              </a:r>
            </a:p>
          </p:txBody>
        </p:sp>
      </p:grpSp>
      <p:grpSp>
        <p:nvGrpSpPr>
          <p:cNvPr id="13329" name="Group 3"/>
          <p:cNvGrpSpPr>
            <a:grpSpLocks/>
          </p:cNvGrpSpPr>
          <p:nvPr/>
        </p:nvGrpSpPr>
        <p:grpSpPr bwMode="auto">
          <a:xfrm>
            <a:off x="234950" y="784225"/>
            <a:ext cx="4330700" cy="841375"/>
            <a:chOff x="148" y="494"/>
            <a:chExt cx="2728" cy="530"/>
          </a:xfrm>
        </p:grpSpPr>
        <p:sp>
          <p:nvSpPr>
            <p:cNvPr id="13330" name="Rectangle 4"/>
            <p:cNvSpPr>
              <a:spLocks noChangeArrowheads="1"/>
            </p:cNvSpPr>
            <p:nvPr/>
          </p:nvSpPr>
          <p:spPr bwMode="auto">
            <a:xfrm>
              <a:off x="220" y="603"/>
              <a:ext cx="314" cy="288"/>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2400">
                  <a:solidFill>
                    <a:schemeClr val="bg1"/>
                  </a:solidFill>
                  <a:latin typeface="Arial" pitchFamily="34" charset="0"/>
                </a:rPr>
                <a:t>一</a:t>
              </a:r>
            </a:p>
          </p:txBody>
        </p:sp>
        <p:sp>
          <p:nvSpPr>
            <p:cNvPr id="13331" name="Line 5"/>
            <p:cNvSpPr>
              <a:spLocks noChangeShapeType="1"/>
            </p:cNvSpPr>
            <p:nvPr/>
          </p:nvSpPr>
          <p:spPr bwMode="auto">
            <a:xfrm flipV="1">
              <a:off x="148" y="992"/>
              <a:ext cx="2635" cy="3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32" name="Text Box 4"/>
            <p:cNvSpPr txBox="1">
              <a:spLocks noChangeArrowheads="1"/>
            </p:cNvSpPr>
            <p:nvPr/>
          </p:nvSpPr>
          <p:spPr bwMode="auto">
            <a:xfrm>
              <a:off x="551" y="494"/>
              <a:ext cx="232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eaLnBrk="1" hangingPunct="1"/>
              <a:r>
                <a:rPr lang="zh-CN" altLang="en-US" sz="2400" b="1">
                  <a:solidFill>
                    <a:schemeClr val="tx1"/>
                  </a:solidFill>
                </a:rPr>
                <a:t>学校基本情况和专业文化建设的基本思路 </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8" descr="校标(白底透明) 拷贝"/>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48025" y="1773238"/>
            <a:ext cx="2586038"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51" name="Rectangle 43"/>
          <p:cNvSpPr>
            <a:spLocks noChangeArrowheads="1"/>
          </p:cNvSpPr>
          <p:nvPr/>
        </p:nvSpPr>
        <p:spPr bwMode="auto">
          <a:xfrm>
            <a:off x="481013" y="1716088"/>
            <a:ext cx="5826125" cy="400050"/>
          </a:xfrm>
          <a:prstGeom prst="rect">
            <a:avLst/>
          </a:prstGeom>
          <a:noFill/>
          <a:ln w="9525" algn="ctr">
            <a:noFill/>
            <a:miter lim="800000"/>
            <a:headEnd/>
            <a:tailEnd/>
          </a:ln>
          <a:effectLst/>
        </p:spPr>
        <p:txBody>
          <a:bodyPr wrap="none">
            <a:spAutoFit/>
          </a:bodyPr>
          <a:lstStyle/>
          <a:p>
            <a:pPr algn="l">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一</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立足“四个依托”，明晰专业文化建设思路</a:t>
            </a:r>
          </a:p>
        </p:txBody>
      </p:sp>
      <p:grpSp>
        <p:nvGrpSpPr>
          <p:cNvPr id="14340" name="组合 24"/>
          <p:cNvGrpSpPr>
            <a:grpSpLocks/>
          </p:cNvGrpSpPr>
          <p:nvPr/>
        </p:nvGrpSpPr>
        <p:grpSpPr bwMode="auto">
          <a:xfrm>
            <a:off x="360363" y="4224338"/>
            <a:ext cx="1874837" cy="1493837"/>
            <a:chOff x="4564677" y="5848306"/>
            <a:chExt cx="2160587" cy="1079500"/>
          </a:xfrm>
        </p:grpSpPr>
        <p:sp>
          <p:nvSpPr>
            <p:cNvPr id="14354" name="Rectangle 347"/>
            <p:cNvSpPr>
              <a:spLocks noChangeArrowheads="1"/>
            </p:cNvSpPr>
            <p:nvPr/>
          </p:nvSpPr>
          <p:spPr bwMode="auto">
            <a:xfrm>
              <a:off x="4564677" y="5848306"/>
              <a:ext cx="2160587" cy="1079500"/>
            </a:xfrm>
            <a:prstGeom prst="rect">
              <a:avLst/>
            </a:prstGeom>
            <a:noFill/>
            <a:ln w="9525">
              <a:solidFill>
                <a:srgbClr val="000000"/>
              </a:solidFill>
              <a:miter lim="800000"/>
              <a:headEnd/>
              <a:tailEnd/>
            </a:ln>
            <a:scene3d>
              <a:camera prst="legacyObliqueBottomLeft"/>
              <a:lightRig rig="legacyFlat3" dir="b"/>
            </a:scene3d>
            <a:sp3d extrusionH="100000" prstMaterial="legacyMatte">
              <a:bevelT w="13500" h="13500" prst="angle"/>
              <a:bevelB w="13500" h="13500" prst="angle"/>
              <a:extrusionClr>
                <a:schemeClr val="accent1"/>
              </a:extrusionClr>
            </a:sp3d>
            <a:extLst>
              <a:ext uri="{909E8E84-426E-40DD-AFC4-6F175D3DCCD1}">
                <a14:hiddenFill xmlns:a14="http://schemas.microsoft.com/office/drawing/2010/main">
                  <a:solidFill>
                    <a:srgbClr val="FFFFFF"/>
                  </a:solidFill>
                </a14:hiddenFill>
              </a:ext>
            </a:extLst>
          </p:spPr>
          <p:txBody>
            <a:bodyPr wrap="none" anchor="ctr">
              <a:flatTx/>
            </a:bodyPr>
            <a:lstStyle/>
            <a:p>
              <a:endParaRPr lang="zh-CN" altLang="zh-CN" b="1">
                <a:solidFill>
                  <a:schemeClr val="tx1"/>
                </a:solidFill>
                <a:latin typeface="Arial" pitchFamily="34" charset="0"/>
                <a:ea typeface="宋体" pitchFamily="2" charset="-122"/>
              </a:endParaRPr>
            </a:p>
          </p:txBody>
        </p:sp>
        <p:sp>
          <p:nvSpPr>
            <p:cNvPr id="14355" name="Rectangle 28"/>
            <p:cNvSpPr>
              <a:spLocks noChangeArrowheads="1"/>
            </p:cNvSpPr>
            <p:nvPr/>
          </p:nvSpPr>
          <p:spPr bwMode="auto">
            <a:xfrm>
              <a:off x="4593059" y="6055825"/>
              <a:ext cx="2071702" cy="64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800">
                  <a:solidFill>
                    <a:schemeClr val="tx1"/>
                  </a:solidFill>
                </a:rPr>
                <a:t>依托行业办学校</a:t>
              </a:r>
            </a:p>
          </p:txBody>
        </p:sp>
      </p:grpSp>
      <p:grpSp>
        <p:nvGrpSpPr>
          <p:cNvPr id="14341" name="组合 24"/>
          <p:cNvGrpSpPr>
            <a:grpSpLocks/>
          </p:cNvGrpSpPr>
          <p:nvPr/>
        </p:nvGrpSpPr>
        <p:grpSpPr bwMode="auto">
          <a:xfrm>
            <a:off x="2532063" y="4224338"/>
            <a:ext cx="1874837" cy="1493837"/>
            <a:chOff x="4564677" y="5848306"/>
            <a:chExt cx="2160587" cy="1079500"/>
          </a:xfrm>
        </p:grpSpPr>
        <p:sp>
          <p:nvSpPr>
            <p:cNvPr id="14352" name="Rectangle 347"/>
            <p:cNvSpPr>
              <a:spLocks noChangeArrowheads="1"/>
            </p:cNvSpPr>
            <p:nvPr/>
          </p:nvSpPr>
          <p:spPr bwMode="auto">
            <a:xfrm>
              <a:off x="4564677" y="5848306"/>
              <a:ext cx="2160587" cy="1079500"/>
            </a:xfrm>
            <a:prstGeom prst="rect">
              <a:avLst/>
            </a:prstGeom>
            <a:noFill/>
            <a:ln w="9525">
              <a:solidFill>
                <a:srgbClr val="000000"/>
              </a:solidFill>
              <a:miter lim="800000"/>
              <a:headEnd/>
              <a:tailEnd/>
            </a:ln>
            <a:scene3d>
              <a:camera prst="legacyObliqueBottomLeft"/>
              <a:lightRig rig="legacyFlat3" dir="b"/>
            </a:scene3d>
            <a:sp3d extrusionH="100000" prstMaterial="legacyMatte">
              <a:bevelT w="13500" h="13500" prst="angle"/>
              <a:bevelB w="13500" h="13500" prst="angle"/>
              <a:extrusionClr>
                <a:schemeClr val="accent1"/>
              </a:extrusionClr>
            </a:sp3d>
            <a:extLst>
              <a:ext uri="{909E8E84-426E-40DD-AFC4-6F175D3DCCD1}">
                <a14:hiddenFill xmlns:a14="http://schemas.microsoft.com/office/drawing/2010/main">
                  <a:solidFill>
                    <a:srgbClr val="FFFFFF"/>
                  </a:solidFill>
                </a14:hiddenFill>
              </a:ext>
            </a:extLst>
          </p:spPr>
          <p:txBody>
            <a:bodyPr wrap="none" anchor="ctr">
              <a:flatTx/>
            </a:bodyPr>
            <a:lstStyle/>
            <a:p>
              <a:endParaRPr lang="zh-CN" altLang="zh-CN" b="1">
                <a:solidFill>
                  <a:schemeClr val="tx1"/>
                </a:solidFill>
                <a:latin typeface="Arial" pitchFamily="34" charset="0"/>
                <a:ea typeface="宋体" pitchFamily="2" charset="-122"/>
              </a:endParaRPr>
            </a:p>
          </p:txBody>
        </p:sp>
        <p:sp>
          <p:nvSpPr>
            <p:cNvPr id="14353" name="Rectangle 28"/>
            <p:cNvSpPr>
              <a:spLocks noChangeArrowheads="1"/>
            </p:cNvSpPr>
            <p:nvPr/>
          </p:nvSpPr>
          <p:spPr bwMode="auto">
            <a:xfrm>
              <a:off x="4593059" y="6055825"/>
              <a:ext cx="2071702" cy="62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800">
                  <a:solidFill>
                    <a:schemeClr val="tx1"/>
                  </a:solidFill>
                </a:rPr>
                <a:t>依托市场设专业</a:t>
              </a:r>
            </a:p>
          </p:txBody>
        </p:sp>
      </p:grpSp>
      <p:grpSp>
        <p:nvGrpSpPr>
          <p:cNvPr id="14342" name="组合 24"/>
          <p:cNvGrpSpPr>
            <a:grpSpLocks/>
          </p:cNvGrpSpPr>
          <p:nvPr/>
        </p:nvGrpSpPr>
        <p:grpSpPr bwMode="auto">
          <a:xfrm>
            <a:off x="4705350" y="4224338"/>
            <a:ext cx="1874838" cy="1493837"/>
            <a:chOff x="4564677" y="5848306"/>
            <a:chExt cx="2160587" cy="1079500"/>
          </a:xfrm>
        </p:grpSpPr>
        <p:sp>
          <p:nvSpPr>
            <p:cNvPr id="14350" name="Rectangle 347"/>
            <p:cNvSpPr>
              <a:spLocks noChangeArrowheads="1"/>
            </p:cNvSpPr>
            <p:nvPr/>
          </p:nvSpPr>
          <p:spPr bwMode="auto">
            <a:xfrm>
              <a:off x="4564677" y="5848306"/>
              <a:ext cx="2160587" cy="1079500"/>
            </a:xfrm>
            <a:prstGeom prst="rect">
              <a:avLst/>
            </a:prstGeom>
            <a:noFill/>
            <a:ln w="9525">
              <a:solidFill>
                <a:srgbClr val="000000"/>
              </a:solidFill>
              <a:miter lim="800000"/>
              <a:headEnd/>
              <a:tailEnd/>
            </a:ln>
            <a:scene3d>
              <a:camera prst="legacyObliqueBottomLeft"/>
              <a:lightRig rig="legacyFlat3" dir="b"/>
            </a:scene3d>
            <a:sp3d extrusionH="100000" prstMaterial="legacyMatte">
              <a:bevelT w="13500" h="13500" prst="angle"/>
              <a:bevelB w="13500" h="13500" prst="angle"/>
              <a:extrusionClr>
                <a:schemeClr val="accent1"/>
              </a:extrusionClr>
            </a:sp3d>
            <a:extLst>
              <a:ext uri="{909E8E84-426E-40DD-AFC4-6F175D3DCCD1}">
                <a14:hiddenFill xmlns:a14="http://schemas.microsoft.com/office/drawing/2010/main">
                  <a:solidFill>
                    <a:srgbClr val="FFFFFF"/>
                  </a:solidFill>
                </a14:hiddenFill>
              </a:ext>
            </a:extLst>
          </p:spPr>
          <p:txBody>
            <a:bodyPr wrap="none" anchor="ctr">
              <a:flatTx/>
            </a:bodyPr>
            <a:lstStyle/>
            <a:p>
              <a:endParaRPr lang="zh-CN" altLang="zh-CN" b="1">
                <a:solidFill>
                  <a:schemeClr val="tx1"/>
                </a:solidFill>
                <a:latin typeface="Arial" pitchFamily="34" charset="0"/>
                <a:ea typeface="宋体" pitchFamily="2" charset="-122"/>
              </a:endParaRPr>
            </a:p>
          </p:txBody>
        </p:sp>
        <p:sp>
          <p:nvSpPr>
            <p:cNvPr id="14351" name="Rectangle 28"/>
            <p:cNvSpPr>
              <a:spLocks noChangeArrowheads="1"/>
            </p:cNvSpPr>
            <p:nvPr/>
          </p:nvSpPr>
          <p:spPr bwMode="auto">
            <a:xfrm>
              <a:off x="4593059" y="6055825"/>
              <a:ext cx="2071702" cy="62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800">
                  <a:solidFill>
                    <a:schemeClr val="tx1"/>
                  </a:solidFill>
                </a:rPr>
                <a:t>依托岗位定方案</a:t>
              </a:r>
            </a:p>
          </p:txBody>
        </p:sp>
      </p:grpSp>
      <p:grpSp>
        <p:nvGrpSpPr>
          <p:cNvPr id="14343" name="组合 24"/>
          <p:cNvGrpSpPr>
            <a:grpSpLocks/>
          </p:cNvGrpSpPr>
          <p:nvPr/>
        </p:nvGrpSpPr>
        <p:grpSpPr bwMode="auto">
          <a:xfrm>
            <a:off x="6877050" y="4224338"/>
            <a:ext cx="1874838" cy="1493837"/>
            <a:chOff x="4564677" y="5848306"/>
            <a:chExt cx="2160587" cy="1079500"/>
          </a:xfrm>
        </p:grpSpPr>
        <p:sp>
          <p:nvSpPr>
            <p:cNvPr id="14348" name="Rectangle 347"/>
            <p:cNvSpPr>
              <a:spLocks noChangeArrowheads="1"/>
            </p:cNvSpPr>
            <p:nvPr/>
          </p:nvSpPr>
          <p:spPr bwMode="auto">
            <a:xfrm>
              <a:off x="4564677" y="5848306"/>
              <a:ext cx="2160587" cy="1079500"/>
            </a:xfrm>
            <a:prstGeom prst="rect">
              <a:avLst/>
            </a:prstGeom>
            <a:noFill/>
            <a:ln w="9525">
              <a:solidFill>
                <a:srgbClr val="000000"/>
              </a:solidFill>
              <a:miter lim="800000"/>
              <a:headEnd/>
              <a:tailEnd/>
            </a:ln>
            <a:scene3d>
              <a:camera prst="legacyObliqueBottomLeft"/>
              <a:lightRig rig="legacyFlat3" dir="b"/>
            </a:scene3d>
            <a:sp3d extrusionH="100000" prstMaterial="legacyMatte">
              <a:bevelT w="13500" h="13500" prst="angle"/>
              <a:bevelB w="13500" h="13500" prst="angle"/>
              <a:extrusionClr>
                <a:schemeClr val="accent1"/>
              </a:extrusionClr>
            </a:sp3d>
            <a:extLst>
              <a:ext uri="{909E8E84-426E-40DD-AFC4-6F175D3DCCD1}">
                <a14:hiddenFill xmlns:a14="http://schemas.microsoft.com/office/drawing/2010/main">
                  <a:solidFill>
                    <a:srgbClr val="FFFFFF"/>
                  </a:solidFill>
                </a14:hiddenFill>
              </a:ext>
            </a:extLst>
          </p:spPr>
          <p:txBody>
            <a:bodyPr wrap="none" anchor="ctr">
              <a:flatTx/>
            </a:bodyPr>
            <a:lstStyle/>
            <a:p>
              <a:endParaRPr lang="zh-CN" altLang="zh-CN" b="1">
                <a:solidFill>
                  <a:schemeClr val="tx1"/>
                </a:solidFill>
                <a:latin typeface="Arial" pitchFamily="34" charset="0"/>
                <a:ea typeface="宋体" pitchFamily="2" charset="-122"/>
              </a:endParaRPr>
            </a:p>
          </p:txBody>
        </p:sp>
        <p:sp>
          <p:nvSpPr>
            <p:cNvPr id="14349" name="Rectangle 28"/>
            <p:cNvSpPr>
              <a:spLocks noChangeArrowheads="1"/>
            </p:cNvSpPr>
            <p:nvPr/>
          </p:nvSpPr>
          <p:spPr bwMode="auto">
            <a:xfrm>
              <a:off x="4593059" y="6055825"/>
              <a:ext cx="2071702" cy="62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2800">
                  <a:solidFill>
                    <a:schemeClr val="tx1"/>
                  </a:solidFill>
                </a:rPr>
                <a:t>依托基地训技能 </a:t>
              </a:r>
            </a:p>
          </p:txBody>
        </p:sp>
      </p:grpSp>
      <p:grpSp>
        <p:nvGrpSpPr>
          <p:cNvPr id="14344" name="Group 209"/>
          <p:cNvGrpSpPr>
            <a:grpSpLocks/>
          </p:cNvGrpSpPr>
          <p:nvPr/>
        </p:nvGrpSpPr>
        <p:grpSpPr bwMode="auto">
          <a:xfrm>
            <a:off x="222250" y="779463"/>
            <a:ext cx="4546600" cy="719137"/>
            <a:chOff x="140" y="491"/>
            <a:chExt cx="2864" cy="453"/>
          </a:xfrm>
        </p:grpSpPr>
        <p:sp>
          <p:nvSpPr>
            <p:cNvPr id="14345"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4346"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7"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66" name="Picture 34" descr="图片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07314" y="5093730"/>
            <a:ext cx="3236686" cy="1764270"/>
          </a:xfrm>
          <a:prstGeom prst="ellipse">
            <a:avLst/>
          </a:prstGeom>
          <a:ln>
            <a:noFill/>
          </a:ln>
          <a:effectLst>
            <a:softEdge rad="112500"/>
          </a:effectLst>
        </p:spPr>
      </p:pic>
      <p:grpSp>
        <p:nvGrpSpPr>
          <p:cNvPr id="15363" name="文本1"/>
          <p:cNvGrpSpPr>
            <a:grpSpLocks/>
          </p:cNvGrpSpPr>
          <p:nvPr/>
        </p:nvGrpSpPr>
        <p:grpSpPr bwMode="auto">
          <a:xfrm>
            <a:off x="3430588" y="2427288"/>
            <a:ext cx="3643312" cy="552450"/>
            <a:chOff x="3718559" y="1453008"/>
            <a:chExt cx="3901441" cy="445294"/>
          </a:xfrm>
        </p:grpSpPr>
        <p:sp>
          <p:nvSpPr>
            <p:cNvPr id="11" name="任意多边形 10"/>
            <p:cNvSpPr/>
            <p:nvPr/>
          </p:nvSpPr>
          <p:spPr>
            <a:xfrm>
              <a:off x="3718559" y="145300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fontAlgn="auto">
                <a:spcBef>
                  <a:spcPts val="0"/>
                </a:spcBef>
                <a:spcAft>
                  <a:spcPts val="0"/>
                </a:spcAft>
                <a:defRPr/>
              </a:pPr>
              <a:endParaRPr lang="zh-CN" altLang="en-US" sz="2400" kern="0">
                <a:solidFill>
                  <a:schemeClr val="tx1"/>
                </a:solidFill>
              </a:endParaRPr>
            </a:p>
            <a:p>
              <a:pPr marL="0" lvl="1" fontAlgn="auto">
                <a:spcBef>
                  <a:spcPts val="0"/>
                </a:spcBef>
                <a:spcAft>
                  <a:spcPts val="0"/>
                </a:spcAft>
                <a:defRPr/>
              </a:pPr>
              <a:endParaRPr lang="zh-CN" altLang="en-US" sz="2400" kern="0">
                <a:solidFill>
                  <a:schemeClr val="tx1"/>
                </a:solidFill>
              </a:endParaRPr>
            </a:p>
          </p:txBody>
        </p:sp>
        <p:sp>
          <p:nvSpPr>
            <p:cNvPr id="12" name="任意多边形 11"/>
            <p:cNvSpPr/>
            <p:nvPr/>
          </p:nvSpPr>
          <p:spPr>
            <a:xfrm>
              <a:off x="3744058" y="1465804"/>
              <a:ext cx="3850443" cy="419702"/>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a:lnSpc>
                  <a:spcPct val="150000"/>
                </a:lnSpc>
                <a:defRPr/>
              </a:pPr>
              <a:r>
                <a:rPr lang="zh-CN" altLang="en-US" sz="2400" dirty="0">
                  <a:solidFill>
                    <a:schemeClr val="tx1"/>
                  </a:solidFill>
                </a:rPr>
                <a:t>职业定位引导 </a:t>
              </a:r>
              <a:endParaRPr lang="zh-CN" altLang="en-US" sz="2400" kern="0" dirty="0">
                <a:solidFill>
                  <a:schemeClr val="tx1"/>
                </a:solidFill>
                <a:ea typeface="微软雅黑" pitchFamily="34" charset="-122"/>
              </a:endParaRPr>
            </a:p>
          </p:txBody>
        </p:sp>
      </p:grpSp>
      <p:grpSp>
        <p:nvGrpSpPr>
          <p:cNvPr id="15364" name="文本2"/>
          <p:cNvGrpSpPr>
            <a:grpSpLocks/>
          </p:cNvGrpSpPr>
          <p:nvPr/>
        </p:nvGrpSpPr>
        <p:grpSpPr bwMode="auto">
          <a:xfrm>
            <a:off x="3430588" y="3448050"/>
            <a:ext cx="3643312" cy="552450"/>
            <a:chOff x="3718559" y="2037456"/>
            <a:chExt cx="3901441" cy="445294"/>
          </a:xfrm>
        </p:grpSpPr>
        <p:sp>
          <p:nvSpPr>
            <p:cNvPr id="14" name="任意多边形 13"/>
            <p:cNvSpPr/>
            <p:nvPr/>
          </p:nvSpPr>
          <p:spPr>
            <a:xfrm>
              <a:off x="3718559" y="203745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fontAlgn="auto">
                <a:spcBef>
                  <a:spcPts val="0"/>
                </a:spcBef>
                <a:spcAft>
                  <a:spcPts val="0"/>
                </a:spcAft>
                <a:defRPr/>
              </a:pPr>
              <a:endParaRPr lang="zh-CN" altLang="en-US" sz="2400" kern="0">
                <a:solidFill>
                  <a:schemeClr val="tx1"/>
                </a:solidFill>
              </a:endParaRPr>
            </a:p>
            <a:p>
              <a:pPr marL="0" lvl="1" fontAlgn="auto">
                <a:spcBef>
                  <a:spcPts val="0"/>
                </a:spcBef>
                <a:spcAft>
                  <a:spcPts val="0"/>
                </a:spcAft>
                <a:defRPr/>
              </a:pPr>
              <a:endParaRPr lang="zh-CN" altLang="en-US" sz="2400" kern="0">
                <a:solidFill>
                  <a:schemeClr val="tx1"/>
                </a:solidFill>
              </a:endParaRPr>
            </a:p>
          </p:txBody>
        </p:sp>
        <p:sp>
          <p:nvSpPr>
            <p:cNvPr id="15" name="任意多边形 14"/>
            <p:cNvSpPr/>
            <p:nvPr/>
          </p:nvSpPr>
          <p:spPr>
            <a:xfrm>
              <a:off x="3744058" y="2050252"/>
              <a:ext cx="3850443" cy="419702"/>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a:lnSpc>
                  <a:spcPct val="150000"/>
                </a:lnSpc>
                <a:defRPr/>
              </a:pPr>
              <a:r>
                <a:rPr lang="zh-CN" altLang="en-US" sz="2400" dirty="0">
                  <a:solidFill>
                    <a:schemeClr val="tx1"/>
                  </a:solidFill>
                </a:rPr>
                <a:t>职业素养引导</a:t>
              </a:r>
              <a:endParaRPr lang="zh-CN" altLang="en-US" sz="2400" kern="0" dirty="0">
                <a:solidFill>
                  <a:schemeClr val="tx1"/>
                </a:solidFill>
                <a:ea typeface="微软雅黑" pitchFamily="34" charset="-122"/>
              </a:endParaRPr>
            </a:p>
          </p:txBody>
        </p:sp>
      </p:grpSp>
      <p:grpSp>
        <p:nvGrpSpPr>
          <p:cNvPr id="15365" name="文本3"/>
          <p:cNvGrpSpPr>
            <a:grpSpLocks/>
          </p:cNvGrpSpPr>
          <p:nvPr/>
        </p:nvGrpSpPr>
        <p:grpSpPr bwMode="auto">
          <a:xfrm>
            <a:off x="3430588" y="4467225"/>
            <a:ext cx="3643312" cy="552450"/>
            <a:chOff x="3718559" y="2621904"/>
            <a:chExt cx="3901441" cy="445294"/>
          </a:xfrm>
        </p:grpSpPr>
        <p:sp>
          <p:nvSpPr>
            <p:cNvPr id="17" name="任意多边形 16"/>
            <p:cNvSpPr/>
            <p:nvPr/>
          </p:nvSpPr>
          <p:spPr>
            <a:xfrm>
              <a:off x="3718559" y="2621904"/>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fontAlgn="auto">
                <a:spcBef>
                  <a:spcPts val="0"/>
                </a:spcBef>
                <a:spcAft>
                  <a:spcPts val="0"/>
                </a:spcAft>
                <a:defRPr/>
              </a:pPr>
              <a:endParaRPr lang="zh-CN" altLang="en-US" sz="2400" kern="0">
                <a:solidFill>
                  <a:schemeClr val="tx1"/>
                </a:solidFill>
              </a:endParaRPr>
            </a:p>
            <a:p>
              <a:pPr marL="0" lvl="1" fontAlgn="auto">
                <a:spcBef>
                  <a:spcPts val="0"/>
                </a:spcBef>
                <a:spcAft>
                  <a:spcPts val="0"/>
                </a:spcAft>
                <a:defRPr/>
              </a:pPr>
              <a:endParaRPr lang="zh-CN" altLang="en-US" sz="2400" kern="0" dirty="0">
                <a:solidFill>
                  <a:schemeClr val="tx1"/>
                </a:solidFill>
              </a:endParaRPr>
            </a:p>
            <a:p>
              <a:pPr marL="0" lvl="1" fontAlgn="auto">
                <a:spcBef>
                  <a:spcPts val="0"/>
                </a:spcBef>
                <a:spcAft>
                  <a:spcPts val="0"/>
                </a:spcAft>
                <a:defRPr/>
              </a:pPr>
              <a:endParaRPr lang="zh-CN" altLang="en-US" sz="2400" kern="0" dirty="0">
                <a:solidFill>
                  <a:schemeClr val="tx1"/>
                </a:solidFill>
              </a:endParaRPr>
            </a:p>
          </p:txBody>
        </p:sp>
        <p:sp>
          <p:nvSpPr>
            <p:cNvPr id="18" name="任意多边形 17"/>
            <p:cNvSpPr/>
            <p:nvPr/>
          </p:nvSpPr>
          <p:spPr>
            <a:xfrm>
              <a:off x="3744058" y="2634700"/>
              <a:ext cx="3850443" cy="419702"/>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a:lnSpc>
                  <a:spcPct val="150000"/>
                </a:lnSpc>
                <a:defRPr/>
              </a:pPr>
              <a:r>
                <a:rPr lang="zh-CN" altLang="en-US" sz="2400" dirty="0">
                  <a:solidFill>
                    <a:schemeClr val="tx1"/>
                  </a:solidFill>
                </a:rPr>
                <a:t>职业态度引导</a:t>
              </a:r>
              <a:endParaRPr lang="zh-CN" altLang="en-US" sz="2400" kern="0" dirty="0">
                <a:solidFill>
                  <a:schemeClr val="tx1"/>
                </a:solidFill>
                <a:ea typeface="微软雅黑" pitchFamily="34" charset="-122"/>
              </a:endParaRPr>
            </a:p>
          </p:txBody>
        </p:sp>
      </p:grpSp>
      <p:grpSp>
        <p:nvGrpSpPr>
          <p:cNvPr id="15366" name="文本4"/>
          <p:cNvGrpSpPr>
            <a:grpSpLocks/>
          </p:cNvGrpSpPr>
          <p:nvPr/>
        </p:nvGrpSpPr>
        <p:grpSpPr bwMode="auto">
          <a:xfrm>
            <a:off x="3430588" y="5487988"/>
            <a:ext cx="3643312" cy="552450"/>
            <a:chOff x="3718559" y="3206351"/>
            <a:chExt cx="3901441" cy="445294"/>
          </a:xfrm>
        </p:grpSpPr>
        <p:sp>
          <p:nvSpPr>
            <p:cNvPr id="20" name="任意多边形 19"/>
            <p:cNvSpPr/>
            <p:nvPr/>
          </p:nvSpPr>
          <p:spPr>
            <a:xfrm>
              <a:off x="3718559" y="3206351"/>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fontAlgn="auto">
                <a:spcBef>
                  <a:spcPts val="0"/>
                </a:spcBef>
                <a:spcAft>
                  <a:spcPts val="0"/>
                </a:spcAft>
                <a:defRPr/>
              </a:pPr>
              <a:endParaRPr lang="zh-CN" altLang="en-US" sz="2400" kern="0" dirty="0">
                <a:solidFill>
                  <a:schemeClr val="tx1"/>
                </a:solidFill>
              </a:endParaRPr>
            </a:p>
          </p:txBody>
        </p:sp>
        <p:sp>
          <p:nvSpPr>
            <p:cNvPr id="21" name="任意多边形 20"/>
            <p:cNvSpPr/>
            <p:nvPr/>
          </p:nvSpPr>
          <p:spPr>
            <a:xfrm>
              <a:off x="3744058" y="3219147"/>
              <a:ext cx="3850443" cy="419702"/>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a:lnSpc>
                  <a:spcPct val="150000"/>
                </a:lnSpc>
                <a:defRPr/>
              </a:pPr>
              <a:r>
                <a:rPr lang="zh-CN" altLang="en-US" sz="2400" dirty="0">
                  <a:solidFill>
                    <a:schemeClr val="tx1"/>
                  </a:solidFill>
                </a:rPr>
                <a:t>职业方法引导 </a:t>
              </a:r>
              <a:endParaRPr lang="zh-CN" altLang="en-US" sz="2400" kern="0" dirty="0">
                <a:solidFill>
                  <a:schemeClr val="tx1"/>
                </a:solidFill>
                <a:ea typeface="微软雅黑" pitchFamily="34" charset="-122"/>
              </a:endParaRPr>
            </a:p>
          </p:txBody>
        </p:sp>
      </p:grpSp>
      <p:grpSp>
        <p:nvGrpSpPr>
          <p:cNvPr id="15367" name="深色1"/>
          <p:cNvGrpSpPr>
            <a:grpSpLocks/>
          </p:cNvGrpSpPr>
          <p:nvPr/>
        </p:nvGrpSpPr>
        <p:grpSpPr bwMode="auto">
          <a:xfrm>
            <a:off x="1500188" y="2373313"/>
            <a:ext cx="2159000" cy="690562"/>
            <a:chOff x="1524000" y="1397347"/>
            <a:chExt cx="2194560" cy="556617"/>
          </a:xfrm>
        </p:grpSpPr>
        <p:sp>
          <p:nvSpPr>
            <p:cNvPr id="23" name="任意多边形 22"/>
            <p:cNvSpPr/>
            <p:nvPr/>
          </p:nvSpPr>
          <p:spPr>
            <a:xfrm>
              <a:off x="1524000" y="139734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lIns="126232" tIns="76702" rIns="126232" bIns="76702" spcCol="1270" anchor="ctr"/>
            <a:lstStyle/>
            <a:p>
              <a:pPr defTabSz="1155700" fontAlgn="auto">
                <a:lnSpc>
                  <a:spcPct val="90000"/>
                </a:lnSpc>
                <a:spcBef>
                  <a:spcPct val="0"/>
                </a:spcBef>
                <a:spcAft>
                  <a:spcPct val="35000"/>
                </a:spcAft>
                <a:defRPr/>
              </a:pPr>
              <a:endParaRPr lang="zh-CN" altLang="en-US" sz="2400" b="1">
                <a:solidFill>
                  <a:sysClr val="windowText" lastClr="000000"/>
                </a:solidFill>
              </a:endParaRPr>
            </a:p>
          </p:txBody>
        </p:sp>
        <p:sp>
          <p:nvSpPr>
            <p:cNvPr id="24" name="任意多边形 23"/>
            <p:cNvSpPr/>
            <p:nvPr/>
          </p:nvSpPr>
          <p:spPr>
            <a:xfrm>
              <a:off x="1549400" y="141004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fontAlgn="auto">
                <a:spcBef>
                  <a:spcPts val="0"/>
                </a:spcBef>
                <a:spcAft>
                  <a:spcPts val="0"/>
                </a:spcAft>
                <a:defRPr/>
              </a:pPr>
              <a:r>
                <a:rPr lang="zh-CN" altLang="en-US" sz="2400" b="1" kern="0" dirty="0">
                  <a:solidFill>
                    <a:srgbClr val="FFFFFF"/>
                  </a:solidFill>
                  <a:latin typeface="微软雅黑" pitchFamily="34" charset="-122"/>
                  <a:ea typeface="微软雅黑" pitchFamily="34" charset="-122"/>
                  <a:cs typeface="Arial" charset="0"/>
                </a:rPr>
                <a:t>基层起步</a:t>
              </a:r>
            </a:p>
          </p:txBody>
        </p:sp>
      </p:grpSp>
      <p:grpSp>
        <p:nvGrpSpPr>
          <p:cNvPr id="15368" name="深色2"/>
          <p:cNvGrpSpPr>
            <a:grpSpLocks/>
          </p:cNvGrpSpPr>
          <p:nvPr/>
        </p:nvGrpSpPr>
        <p:grpSpPr bwMode="auto">
          <a:xfrm>
            <a:off x="1500188" y="3382963"/>
            <a:ext cx="2159000" cy="690562"/>
            <a:chOff x="1524000" y="1981795"/>
            <a:chExt cx="2194560" cy="556617"/>
          </a:xfrm>
        </p:grpSpPr>
        <p:sp>
          <p:nvSpPr>
            <p:cNvPr id="26" name="任意多边形 25"/>
            <p:cNvSpPr/>
            <p:nvPr/>
          </p:nvSpPr>
          <p:spPr>
            <a:xfrm>
              <a:off x="1524000" y="198179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lIns="126232" tIns="76702" rIns="126232" bIns="76702" spcCol="1270" anchor="ctr"/>
            <a:lstStyle/>
            <a:p>
              <a:pPr defTabSz="1155700" fontAlgn="auto">
                <a:lnSpc>
                  <a:spcPct val="90000"/>
                </a:lnSpc>
                <a:spcBef>
                  <a:spcPct val="0"/>
                </a:spcBef>
                <a:spcAft>
                  <a:spcPct val="35000"/>
                </a:spcAft>
                <a:defRPr/>
              </a:pPr>
              <a:endParaRPr lang="zh-CN" altLang="en-US" sz="2400" b="1">
                <a:solidFill>
                  <a:sysClr val="windowText" lastClr="000000"/>
                </a:solidFill>
              </a:endParaRPr>
            </a:p>
          </p:txBody>
        </p:sp>
        <p:sp>
          <p:nvSpPr>
            <p:cNvPr id="27" name="任意多边形 26"/>
            <p:cNvSpPr/>
            <p:nvPr/>
          </p:nvSpPr>
          <p:spPr>
            <a:xfrm>
              <a:off x="1549400" y="199449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fontAlgn="auto">
                <a:spcBef>
                  <a:spcPts val="0"/>
                </a:spcBef>
                <a:spcAft>
                  <a:spcPts val="0"/>
                </a:spcAft>
                <a:defRPr/>
              </a:pPr>
              <a:r>
                <a:rPr lang="zh-CN" altLang="en-US" sz="2400" b="1" kern="0" dirty="0">
                  <a:solidFill>
                    <a:srgbClr val="FFFFFF"/>
                  </a:solidFill>
                  <a:latin typeface="微软雅黑" pitchFamily="34" charset="-122"/>
                  <a:ea typeface="微软雅黑" pitchFamily="34" charset="-122"/>
                  <a:cs typeface="Arial" charset="0"/>
                </a:rPr>
                <a:t>内涵修养</a:t>
              </a:r>
            </a:p>
          </p:txBody>
        </p:sp>
      </p:grpSp>
      <p:grpSp>
        <p:nvGrpSpPr>
          <p:cNvPr id="15369" name="深色3"/>
          <p:cNvGrpSpPr>
            <a:grpSpLocks/>
          </p:cNvGrpSpPr>
          <p:nvPr/>
        </p:nvGrpSpPr>
        <p:grpSpPr bwMode="auto">
          <a:xfrm>
            <a:off x="1500188" y="4394200"/>
            <a:ext cx="2159000" cy="690563"/>
            <a:chOff x="1524000" y="2566243"/>
            <a:chExt cx="2194560" cy="556617"/>
          </a:xfrm>
        </p:grpSpPr>
        <p:sp>
          <p:nvSpPr>
            <p:cNvPr id="29" name="任意多边形 28"/>
            <p:cNvSpPr/>
            <p:nvPr/>
          </p:nvSpPr>
          <p:spPr>
            <a:xfrm>
              <a:off x="1524000" y="2566243"/>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lIns="126232" tIns="76702" rIns="126232" bIns="76702" spcCol="1270" anchor="ctr"/>
            <a:lstStyle/>
            <a:p>
              <a:pPr defTabSz="1155700" fontAlgn="auto">
                <a:lnSpc>
                  <a:spcPct val="90000"/>
                </a:lnSpc>
                <a:spcBef>
                  <a:spcPct val="0"/>
                </a:spcBef>
                <a:spcAft>
                  <a:spcPct val="35000"/>
                </a:spcAft>
                <a:defRPr/>
              </a:pPr>
              <a:endParaRPr lang="zh-CN" altLang="en-US" sz="2400" b="1">
                <a:solidFill>
                  <a:sysClr val="windowText" lastClr="000000"/>
                </a:solidFill>
              </a:endParaRPr>
            </a:p>
          </p:txBody>
        </p:sp>
        <p:sp>
          <p:nvSpPr>
            <p:cNvPr id="30" name="任意多边形 29"/>
            <p:cNvSpPr/>
            <p:nvPr/>
          </p:nvSpPr>
          <p:spPr>
            <a:xfrm>
              <a:off x="1549399" y="2578943"/>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fontAlgn="auto">
                <a:spcBef>
                  <a:spcPts val="0"/>
                </a:spcBef>
                <a:spcAft>
                  <a:spcPts val="0"/>
                </a:spcAft>
                <a:defRPr/>
              </a:pPr>
              <a:r>
                <a:rPr lang="zh-CN" altLang="en-US" sz="2400" b="1" kern="0" dirty="0">
                  <a:solidFill>
                    <a:srgbClr val="FFFFFF"/>
                  </a:solidFill>
                  <a:latin typeface="微软雅黑" pitchFamily="34" charset="-122"/>
                  <a:ea typeface="微软雅黑" pitchFamily="34" charset="-122"/>
                  <a:cs typeface="Arial" charset="0"/>
                </a:rPr>
                <a:t>崇尚实干</a:t>
              </a:r>
            </a:p>
          </p:txBody>
        </p:sp>
      </p:grpSp>
      <p:grpSp>
        <p:nvGrpSpPr>
          <p:cNvPr id="15370" name="深色4"/>
          <p:cNvGrpSpPr>
            <a:grpSpLocks/>
          </p:cNvGrpSpPr>
          <p:nvPr/>
        </p:nvGrpSpPr>
        <p:grpSpPr bwMode="auto">
          <a:xfrm>
            <a:off x="1500188" y="5403850"/>
            <a:ext cx="2159000" cy="690563"/>
            <a:chOff x="1524000" y="3150691"/>
            <a:chExt cx="2194560" cy="556617"/>
          </a:xfrm>
        </p:grpSpPr>
        <p:sp>
          <p:nvSpPr>
            <p:cNvPr id="32" name="任意多边形 31"/>
            <p:cNvSpPr/>
            <p:nvPr/>
          </p:nvSpPr>
          <p:spPr>
            <a:xfrm>
              <a:off x="1524000" y="3150691"/>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lIns="133852" tIns="80512" rIns="133852" bIns="80512" spcCol="1270" anchor="ctr"/>
            <a:lstStyle/>
            <a:p>
              <a:pPr defTabSz="1244600" fontAlgn="auto">
                <a:lnSpc>
                  <a:spcPct val="90000"/>
                </a:lnSpc>
                <a:spcBef>
                  <a:spcPct val="0"/>
                </a:spcBef>
                <a:spcAft>
                  <a:spcPct val="35000"/>
                </a:spcAft>
                <a:defRPr/>
              </a:pPr>
              <a:endParaRPr lang="zh-CN" altLang="en-US" sz="2400" b="1" dirty="0">
                <a:solidFill>
                  <a:sysClr val="windowText" lastClr="000000"/>
                </a:solidFill>
              </a:endParaRPr>
            </a:p>
          </p:txBody>
        </p:sp>
        <p:sp>
          <p:nvSpPr>
            <p:cNvPr id="33" name="任意多边形 32"/>
            <p:cNvSpPr/>
            <p:nvPr/>
          </p:nvSpPr>
          <p:spPr>
            <a:xfrm>
              <a:off x="1549400" y="3163391"/>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fontAlgn="auto">
                <a:spcBef>
                  <a:spcPts val="0"/>
                </a:spcBef>
                <a:spcAft>
                  <a:spcPts val="0"/>
                </a:spcAft>
                <a:defRPr/>
              </a:pPr>
              <a:r>
                <a:rPr lang="zh-CN" altLang="en-US" sz="2400" b="1" kern="0" dirty="0">
                  <a:solidFill>
                    <a:srgbClr val="FFFFFF"/>
                  </a:solidFill>
                  <a:latin typeface="微软雅黑" pitchFamily="34" charset="-122"/>
                  <a:ea typeface="微软雅黑" pitchFamily="34" charset="-122"/>
                  <a:cs typeface="Arial" charset="0"/>
                </a:rPr>
                <a:t>协作发展</a:t>
              </a:r>
            </a:p>
          </p:txBody>
        </p:sp>
      </p:grpSp>
      <p:sp>
        <p:nvSpPr>
          <p:cNvPr id="34" name="Rectangle 43"/>
          <p:cNvSpPr>
            <a:spLocks noChangeArrowheads="1"/>
          </p:cNvSpPr>
          <p:nvPr/>
        </p:nvSpPr>
        <p:spPr bwMode="auto">
          <a:xfrm>
            <a:off x="481013" y="1716088"/>
            <a:ext cx="5826125" cy="400050"/>
          </a:xfrm>
          <a:prstGeom prst="rect">
            <a:avLst/>
          </a:prstGeom>
          <a:noFill/>
          <a:ln w="9525" algn="ctr">
            <a:noFill/>
            <a:miter lim="800000"/>
            <a:headEnd/>
            <a:tailEnd/>
          </a:ln>
          <a:effectLst/>
        </p:spPr>
        <p:txBody>
          <a:bodyPr wrap="none">
            <a:spAutoFit/>
          </a:bodyPr>
          <a:lstStyle/>
          <a:p>
            <a:pPr algn="l">
              <a:defRPr/>
            </a:pP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一</a:t>
            </a:r>
            <a:r>
              <a:rPr lang="en-US" altLang="zh-CN" sz="2000" dirty="0">
                <a:solidFill>
                  <a:schemeClr val="tx1"/>
                </a:solidFill>
                <a:effectLst>
                  <a:outerShdw blurRad="38100" dist="38100" dir="2700000" algn="tl">
                    <a:srgbClr val="C0C0C0"/>
                  </a:outerShdw>
                </a:effectLst>
              </a:rPr>
              <a:t>】</a:t>
            </a:r>
            <a:r>
              <a:rPr lang="zh-CN" altLang="en-US" sz="2000" dirty="0">
                <a:solidFill>
                  <a:schemeClr val="tx1"/>
                </a:solidFill>
                <a:effectLst>
                  <a:outerShdw blurRad="38100" dist="38100" dir="2700000" algn="tl">
                    <a:srgbClr val="C0C0C0"/>
                  </a:outerShdw>
                </a:effectLst>
              </a:rPr>
              <a:t>立足“四个依托”，明晰专业文化建设思路</a:t>
            </a:r>
          </a:p>
        </p:txBody>
      </p:sp>
      <p:grpSp>
        <p:nvGrpSpPr>
          <p:cNvPr id="15372" name="Group 209"/>
          <p:cNvGrpSpPr>
            <a:grpSpLocks/>
          </p:cNvGrpSpPr>
          <p:nvPr/>
        </p:nvGrpSpPr>
        <p:grpSpPr bwMode="auto">
          <a:xfrm>
            <a:off x="222250" y="779463"/>
            <a:ext cx="4546600" cy="719137"/>
            <a:chOff x="140" y="491"/>
            <a:chExt cx="2864" cy="453"/>
          </a:xfrm>
        </p:grpSpPr>
        <p:sp>
          <p:nvSpPr>
            <p:cNvPr id="15373" name="Rectangle 210"/>
            <p:cNvSpPr>
              <a:spLocks noChangeArrowheads="1"/>
            </p:cNvSpPr>
            <p:nvPr/>
          </p:nvSpPr>
          <p:spPr bwMode="auto">
            <a:xfrm>
              <a:off x="140" y="491"/>
              <a:ext cx="430" cy="404"/>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spcBef>
                  <a:spcPct val="0"/>
                </a:spcBef>
              </a:pPr>
              <a:r>
                <a:rPr lang="zh-CN" altLang="en-US" sz="3600">
                  <a:solidFill>
                    <a:schemeClr val="bg1"/>
                  </a:solidFill>
                  <a:latin typeface="Arial" pitchFamily="34" charset="0"/>
                </a:rPr>
                <a:t>二</a:t>
              </a:r>
            </a:p>
          </p:txBody>
        </p:sp>
        <p:sp>
          <p:nvSpPr>
            <p:cNvPr id="15374" name="Line 211"/>
            <p:cNvSpPr>
              <a:spLocks noChangeShapeType="1"/>
            </p:cNvSpPr>
            <p:nvPr/>
          </p:nvSpPr>
          <p:spPr bwMode="auto">
            <a:xfrm flipV="1">
              <a:off x="140" y="928"/>
              <a:ext cx="2806" cy="1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5" name="Text Box 4"/>
            <p:cNvSpPr txBox="1">
              <a:spLocks noChangeArrowheads="1"/>
            </p:cNvSpPr>
            <p:nvPr/>
          </p:nvSpPr>
          <p:spPr bwMode="auto">
            <a:xfrm>
              <a:off x="622" y="494"/>
              <a:ext cx="2382"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bg2"/>
                  </a:solidFill>
                  <a:latin typeface="华文中宋" pitchFamily="2" charset="-122"/>
                  <a:ea typeface="华文中宋" pitchFamily="2" charset="-122"/>
                </a:defRPr>
              </a:lvl1pPr>
              <a:lvl2pPr marL="742950" indent="-285750" eaLnBrk="0" hangingPunct="0">
                <a:defRPr sz="3200">
                  <a:solidFill>
                    <a:schemeClr val="bg2"/>
                  </a:solidFill>
                  <a:latin typeface="华文中宋" pitchFamily="2" charset="-122"/>
                  <a:ea typeface="华文中宋" pitchFamily="2" charset="-122"/>
                </a:defRPr>
              </a:lvl2pPr>
              <a:lvl3pPr marL="1143000" indent="-228600" eaLnBrk="0" hangingPunct="0">
                <a:defRPr sz="3200">
                  <a:solidFill>
                    <a:schemeClr val="bg2"/>
                  </a:solidFill>
                  <a:latin typeface="华文中宋" pitchFamily="2" charset="-122"/>
                  <a:ea typeface="华文中宋" pitchFamily="2" charset="-122"/>
                </a:defRPr>
              </a:lvl3pPr>
              <a:lvl4pPr marL="1600200" indent="-228600" eaLnBrk="0" hangingPunct="0">
                <a:defRPr sz="3200">
                  <a:solidFill>
                    <a:schemeClr val="bg2"/>
                  </a:solidFill>
                  <a:latin typeface="华文中宋" pitchFamily="2" charset="-122"/>
                  <a:ea typeface="华文中宋" pitchFamily="2" charset="-122"/>
                </a:defRPr>
              </a:lvl4pPr>
              <a:lvl5pPr marL="2057400" indent="-228600" eaLnBrk="0" hangingPunct="0">
                <a:defRPr sz="3200">
                  <a:solidFill>
                    <a:schemeClr val="bg2"/>
                  </a:solidFill>
                  <a:latin typeface="华文中宋" pitchFamily="2" charset="-122"/>
                  <a:ea typeface="华文中宋" pitchFamily="2" charset="-122"/>
                </a:defRPr>
              </a:lvl5pPr>
              <a:lvl6pPr marL="25146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6pPr>
              <a:lvl7pPr marL="29718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7pPr>
              <a:lvl8pPr marL="34290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8pPr>
              <a:lvl9pPr marL="3886200" indent="-228600" algn="ctr" eaLnBrk="0" fontAlgn="base" hangingPunct="0">
                <a:spcBef>
                  <a:spcPct val="50000"/>
                </a:spcBef>
                <a:spcAft>
                  <a:spcPct val="0"/>
                </a:spcAft>
                <a:defRPr sz="3200">
                  <a:solidFill>
                    <a:schemeClr val="bg2"/>
                  </a:solidFill>
                  <a:latin typeface="华文中宋" pitchFamily="2" charset="-122"/>
                  <a:ea typeface="华文中宋" pitchFamily="2" charset="-122"/>
                </a:defRPr>
              </a:lvl9pPr>
            </a:lstStyle>
            <a:p>
              <a:pPr algn="l" eaLnBrk="1" hangingPunct="1"/>
              <a:r>
                <a:rPr lang="zh-CN" altLang="en-US" sz="2800" b="1">
                  <a:solidFill>
                    <a:schemeClr val="tx1"/>
                  </a:solidFill>
                </a:rPr>
                <a:t>商贸类专业的实践探索</a:t>
              </a: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自定义设计方案">
  <a:themeElements>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lnDef>
  </a:objectDefaults>
  <a:extraClrSchemeLst>
    <a:extraClrScheme>
      <a:clrScheme name="3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自定义设计方案">
  <a:themeElements>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zh-CN" altLang="en-US" sz="3200" b="0" i="0" u="none" strike="noStrike" cap="none" normalizeH="0" baseline="0" smtClean="0">
            <a:ln>
              <a:noFill/>
            </a:ln>
            <a:solidFill>
              <a:schemeClr val="bg2"/>
            </a:solidFill>
            <a:effectLst/>
            <a:latin typeface="华文中宋" pitchFamily="2" charset="-122"/>
            <a:ea typeface="华文中宋" pitchFamily="2" charset="-122"/>
          </a:defRPr>
        </a:defPPr>
      </a:lstStyle>
    </a:lnDef>
  </a:objectDefaults>
  <a:extraClrSchemeLst>
    <a:extraClrScheme>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5593</TotalTime>
  <Words>987</Words>
  <Application>Microsoft Office PowerPoint</Application>
  <PresentationFormat>全屏显示(4:3)</PresentationFormat>
  <Paragraphs>204</Paragraphs>
  <Slides>23</Slides>
  <Notes>17</Notes>
  <HiddenSlides>0</HiddenSlides>
  <MMClips>0</MMClips>
  <ScaleCrop>false</ScaleCrop>
  <HeadingPairs>
    <vt:vector size="6" baseType="variant">
      <vt:variant>
        <vt:lpstr>已用的字体</vt:lpstr>
      </vt:variant>
      <vt:variant>
        <vt:i4>15</vt:i4>
      </vt:variant>
      <vt:variant>
        <vt:lpstr>主题</vt:lpstr>
      </vt:variant>
      <vt:variant>
        <vt:i4>5</vt:i4>
      </vt:variant>
      <vt:variant>
        <vt:lpstr>幻灯片标题</vt:lpstr>
      </vt:variant>
      <vt:variant>
        <vt:i4>23</vt:i4>
      </vt:variant>
    </vt:vector>
  </HeadingPairs>
  <TitlesOfParts>
    <vt:vector size="43" baseType="lpstr">
      <vt:lpstr>华文中宋</vt:lpstr>
      <vt:lpstr>Arial</vt:lpstr>
      <vt:lpstr>宋体</vt:lpstr>
      <vt:lpstr>创艺简隶书</vt:lpstr>
      <vt:lpstr>方正舒体</vt:lpstr>
      <vt:lpstr>黑体</vt:lpstr>
      <vt:lpstr>Wingdings</vt:lpstr>
      <vt:lpstr>굴림</vt:lpstr>
      <vt:lpstr>幼圆</vt:lpstr>
      <vt:lpstr>Verdana</vt:lpstr>
      <vt:lpstr>Calibri</vt:lpstr>
      <vt:lpstr>微软雅黑</vt:lpstr>
      <vt:lpstr>楷体_GB2312</vt:lpstr>
      <vt:lpstr>华文宋体</vt:lpstr>
      <vt:lpstr>华文仿宋</vt:lpstr>
      <vt:lpstr>默认设计模板</vt:lpstr>
      <vt:lpstr>3_自定义设计方案</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Admin-CJXY</dc:creator>
  <cp:lastModifiedBy>cz</cp:lastModifiedBy>
  <cp:revision>621</cp:revision>
  <dcterms:created xsi:type="dcterms:W3CDTF">2011-12-18T14:22:29Z</dcterms:created>
  <dcterms:modified xsi:type="dcterms:W3CDTF">2014-01-09T09:28:40Z</dcterms:modified>
</cp:coreProperties>
</file>